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57"/>
  </p:notesMasterIdLst>
  <p:sldIdLst>
    <p:sldId id="282" r:id="rId2"/>
    <p:sldId id="300" r:id="rId3"/>
    <p:sldId id="263" r:id="rId4"/>
    <p:sldId id="323" r:id="rId5"/>
    <p:sldId id="324" r:id="rId6"/>
    <p:sldId id="301" r:id="rId7"/>
    <p:sldId id="306" r:id="rId8"/>
    <p:sldId id="325" r:id="rId9"/>
    <p:sldId id="326" r:id="rId10"/>
    <p:sldId id="266" r:id="rId11"/>
    <p:sldId id="327" r:id="rId12"/>
    <p:sldId id="328" r:id="rId13"/>
    <p:sldId id="329" r:id="rId14"/>
    <p:sldId id="274" r:id="rId15"/>
    <p:sldId id="308" r:id="rId16"/>
    <p:sldId id="330" r:id="rId17"/>
    <p:sldId id="331" r:id="rId18"/>
    <p:sldId id="332" r:id="rId19"/>
    <p:sldId id="333" r:id="rId20"/>
    <p:sldId id="334" r:id="rId21"/>
    <p:sldId id="335" r:id="rId22"/>
    <p:sldId id="336" r:id="rId23"/>
    <p:sldId id="337" r:id="rId24"/>
    <p:sldId id="302" r:id="rId25"/>
    <p:sldId id="270" r:id="rId26"/>
    <p:sldId id="303" r:id="rId27"/>
    <p:sldId id="313" r:id="rId28"/>
    <p:sldId id="338" r:id="rId29"/>
    <p:sldId id="339" r:id="rId30"/>
    <p:sldId id="340" r:id="rId31"/>
    <p:sldId id="341" r:id="rId32"/>
    <p:sldId id="342" r:id="rId33"/>
    <p:sldId id="314" r:id="rId34"/>
    <p:sldId id="343" r:id="rId35"/>
    <p:sldId id="344" r:id="rId36"/>
    <p:sldId id="345" r:id="rId37"/>
    <p:sldId id="322" r:id="rId38"/>
    <p:sldId id="346" r:id="rId39"/>
    <p:sldId id="347" r:id="rId40"/>
    <p:sldId id="316" r:id="rId41"/>
    <p:sldId id="348" r:id="rId42"/>
    <p:sldId id="317" r:id="rId43"/>
    <p:sldId id="349" r:id="rId44"/>
    <p:sldId id="350" r:id="rId45"/>
    <p:sldId id="318" r:id="rId46"/>
    <p:sldId id="351" r:id="rId47"/>
    <p:sldId id="352" r:id="rId48"/>
    <p:sldId id="304" r:id="rId49"/>
    <p:sldId id="321" r:id="rId50"/>
    <p:sldId id="305" r:id="rId51"/>
    <p:sldId id="320" r:id="rId52"/>
    <p:sldId id="353" r:id="rId53"/>
    <p:sldId id="354" r:id="rId54"/>
    <p:sldId id="307" r:id="rId55"/>
    <p:sldId id="311" r:id="rId56"/>
  </p:sldIdLst>
  <p:sldSz cx="12192000" cy="6858000"/>
  <p:notesSz cx="6858000" cy="9144000"/>
  <p:embeddedFontLst>
    <p:embeddedFont>
      <p:font typeface="等线" panose="02010600030101010101" pitchFamily="2" charset="-122"/>
      <p:regular r:id="rId58"/>
      <p:bold r:id="rId59"/>
    </p:embeddedFont>
    <p:embeddedFont>
      <p:font typeface="等线 Light" panose="02010600030101010101" pitchFamily="2" charset="-122"/>
      <p:regular r:id="rId60"/>
    </p:embeddedFont>
    <p:embeddedFont>
      <p:font typeface="Alibaba PuHuiTi 3.0 55 Regular" pitchFamily="18" charset="-122"/>
      <p:regular r:id="rId61"/>
      <p:bold r:id="rId62"/>
    </p:embeddedFont>
    <p:embeddedFont>
      <p:font typeface="Cambria Math" panose="02040503050406030204" pitchFamily="18" charset="0"/>
      <p:regular r:id="rId6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5740"/>
    <a:srgbClr val="042554"/>
    <a:srgbClr val="FFFFFF"/>
    <a:srgbClr val="C00000"/>
    <a:srgbClr val="156082"/>
    <a:srgbClr val="339BFF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01"/>
    <p:restoredTop sz="87132"/>
  </p:normalViewPr>
  <p:slideViewPr>
    <p:cSldViewPr snapToGrid="0">
      <p:cViewPr varScale="1">
        <p:scale>
          <a:sx n="64" d="100"/>
          <a:sy n="64" d="100"/>
        </p:scale>
        <p:origin x="192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5F1F0-46B4-7A43-BC6D-872625F42B24}" type="datetimeFigureOut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8F462-8AA1-434A-9A2B-142E1B33639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7157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04403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1398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764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01194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7036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6792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00104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1048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47092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91580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3870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1736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99772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80549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082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6112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97535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3033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29321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1622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6918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0457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34823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487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70971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24232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59943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03846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47407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08759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91483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292034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6167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731823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50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96747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1537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7681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559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7560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8079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28F462-8AA1-434A-9A2B-142E1B33639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786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形状 10">
            <a:extLst>
              <a:ext uri="{FF2B5EF4-FFF2-40B4-BE49-F238E27FC236}">
                <a16:creationId xmlns:a16="http://schemas.microsoft.com/office/drawing/2014/main" id="{BFC45864-C744-F4E9-58D0-C9A105AEFAB7}"/>
              </a:ext>
            </a:extLst>
          </p:cNvPr>
          <p:cNvSpPr/>
          <p:nvPr userDrawn="1"/>
        </p:nvSpPr>
        <p:spPr>
          <a:xfrm flipH="1">
            <a:off x="9494996" y="0"/>
            <a:ext cx="2697004" cy="6858000"/>
          </a:xfrm>
          <a:custGeom>
            <a:avLst/>
            <a:gdLst>
              <a:gd name="connsiteX0" fmla="*/ 1440000 w 2697004"/>
              <a:gd name="connsiteY0" fmla="*/ 0 h 6858000"/>
              <a:gd name="connsiteX1" fmla="*/ 1437004 w 2697004"/>
              <a:gd name="connsiteY1" fmla="*/ 0 h 6858000"/>
              <a:gd name="connsiteX2" fmla="*/ 0 w 2697004"/>
              <a:gd name="connsiteY2" fmla="*/ 0 h 6858000"/>
              <a:gd name="connsiteX3" fmla="*/ 0 w 2697004"/>
              <a:gd name="connsiteY3" fmla="*/ 6858000 h 6858000"/>
              <a:gd name="connsiteX4" fmla="*/ 1437004 w 2697004"/>
              <a:gd name="connsiteY4" fmla="*/ 6858000 h 6858000"/>
              <a:gd name="connsiteX5" fmla="*/ 1440000 w 2697004"/>
              <a:gd name="connsiteY5" fmla="*/ 6858000 h 6858000"/>
              <a:gd name="connsiteX6" fmla="*/ 2697004 w 2697004"/>
              <a:gd name="connsiteY6" fmla="*/ 6858000 h 6858000"/>
              <a:gd name="connsiteX7" fmla="*/ 1440000 w 2697004"/>
              <a:gd name="connsiteY7" fmla="*/ 1630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7004" h="6858000">
                <a:moveTo>
                  <a:pt x="1440000" y="0"/>
                </a:moveTo>
                <a:lnTo>
                  <a:pt x="1437004" y="0"/>
                </a:lnTo>
                <a:lnTo>
                  <a:pt x="0" y="0"/>
                </a:lnTo>
                <a:lnTo>
                  <a:pt x="0" y="6858000"/>
                </a:lnTo>
                <a:lnTo>
                  <a:pt x="1437004" y="6858000"/>
                </a:lnTo>
                <a:lnTo>
                  <a:pt x="1440000" y="6858000"/>
                </a:lnTo>
                <a:lnTo>
                  <a:pt x="2697004" y="6858000"/>
                </a:lnTo>
                <a:lnTo>
                  <a:pt x="1440000" y="16307"/>
                </a:lnTo>
                <a:close/>
              </a:path>
            </a:pathLst>
          </a:custGeom>
          <a:gradFill>
            <a:gsLst>
              <a:gs pos="0">
                <a:srgbClr val="115740"/>
              </a:gs>
              <a:gs pos="100000">
                <a:srgbClr val="04255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12" name="图片 11" descr="卡通人物&#10;&#10;描述已自动生成">
            <a:extLst>
              <a:ext uri="{FF2B5EF4-FFF2-40B4-BE49-F238E27FC236}">
                <a16:creationId xmlns:a16="http://schemas.microsoft.com/office/drawing/2014/main" id="{470C04D0-D2C4-D1E9-27E1-6291A8932F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68276" y="6033141"/>
            <a:ext cx="2160000" cy="67885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CFE9F10A-5370-026B-05F6-F0A868B2BE6E}"/>
              </a:ext>
            </a:extLst>
          </p:cNvPr>
          <p:cNvGrpSpPr/>
          <p:nvPr userDrawn="1"/>
        </p:nvGrpSpPr>
        <p:grpSpPr>
          <a:xfrm>
            <a:off x="216627" y="762000"/>
            <a:ext cx="174705" cy="468000"/>
            <a:chOff x="616226" y="911087"/>
            <a:chExt cx="174705" cy="468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8CAA646-B0B7-C9F6-5F8D-FEB5BD575ABA}"/>
                </a:ext>
              </a:extLst>
            </p:cNvPr>
            <p:cNvSpPr/>
            <p:nvPr userDrawn="1"/>
          </p:nvSpPr>
          <p:spPr>
            <a:xfrm>
              <a:off x="616226" y="911087"/>
              <a:ext cx="72000" cy="468000"/>
            </a:xfrm>
            <a:prstGeom prst="rect">
              <a:avLst/>
            </a:prstGeom>
            <a:solidFill>
              <a:srgbClr val="0425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3901F7E-A3B4-5AEE-ADBE-F620D4AB4D72}"/>
                </a:ext>
              </a:extLst>
            </p:cNvPr>
            <p:cNvSpPr/>
            <p:nvPr userDrawn="1"/>
          </p:nvSpPr>
          <p:spPr>
            <a:xfrm>
              <a:off x="718931" y="911087"/>
              <a:ext cx="72000" cy="468000"/>
            </a:xfrm>
            <a:prstGeom prst="rect">
              <a:avLst/>
            </a:prstGeom>
            <a:solidFill>
              <a:srgbClr val="1157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标题 1">
            <a:extLst>
              <a:ext uri="{FF2B5EF4-FFF2-40B4-BE49-F238E27FC236}">
                <a16:creationId xmlns:a16="http://schemas.microsoft.com/office/drawing/2014/main" id="{4471038B-41C6-3A2C-4B10-0A06A08A4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00" y="761999"/>
            <a:ext cx="10080000" cy="954107"/>
          </a:xfrm>
        </p:spPr>
        <p:txBody>
          <a:bodyPr>
            <a:noAutofit/>
          </a:bodyPr>
          <a:lstStyle>
            <a:lvl1pPr algn="ctr">
              <a:lnSpc>
                <a:spcPct val="110000"/>
              </a:lnSpc>
              <a:defRPr sz="2500" b="1">
                <a:solidFill>
                  <a:schemeClr val="tx1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5A63A846-0885-847B-0C1A-C952E406BD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8599" y="5079141"/>
            <a:ext cx="10079999" cy="954000"/>
          </a:xfrm>
        </p:spPr>
        <p:txBody>
          <a:bodyPr lIns="90000" anchor="ctr" anchorCtr="0">
            <a:norm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zh-CN" altLang="en-US" sz="2000" b="1" dirty="0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4887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E967FA-8197-1669-27D9-410384897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A4A9A16-BC47-2218-B7C9-DFC02BB3BF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2106DA-1678-4AB4-2399-4FD365B48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9345F7-151E-96BD-5F0C-5C4CF56A1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0BB13-750D-6C4E-B1A0-F9145CB11B92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A7BF83-34CD-78D0-8390-68110DC3C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64F5DD-F422-B808-0222-B2C3C432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116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DC17E3-86CC-FDBB-63EF-4B2041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CE80702-9F6B-0B26-1605-C0838A066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76D3D1-A68E-887F-151F-16F7C4AA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D76FA-A247-AB4C-9A23-E4EAA2D1F4AB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AC2907-6D1E-F5FC-26A0-E96B9FEA2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55C65D-34F7-AABB-F5D0-EC2AB7EE1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113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DAC529B-3613-915A-9429-CED80C3BF2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2E6351-18FF-4C33-5B7A-2B54EE9DC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705041-6388-0B14-AF04-0B2D2B7AA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D26B-5B1E-3345-8483-C1D01A27E960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F78421-FA81-5FAE-BACE-B009EE4E1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02F2AE-70DE-3448-B4CD-C43CD47C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12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220A76-20F1-BCE1-BBF1-FF7CFAC1272B}"/>
              </a:ext>
            </a:extLst>
          </p:cNvPr>
          <p:cNvSpPr/>
          <p:nvPr userDrawn="1"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rgbClr val="042554"/>
              </a:gs>
              <a:gs pos="100000">
                <a:srgbClr val="11574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1F8AE3-DAC6-B588-7D51-D8B3BC5B7D05}"/>
              </a:ext>
            </a:extLst>
          </p:cNvPr>
          <p:cNvSpPr/>
          <p:nvPr userDrawn="1"/>
        </p:nvSpPr>
        <p:spPr>
          <a:xfrm>
            <a:off x="0" y="6750000"/>
            <a:ext cx="12192000" cy="108000"/>
          </a:xfrm>
          <a:prstGeom prst="rect">
            <a:avLst/>
          </a:prstGeom>
          <a:gradFill flip="none" rotWithShape="1">
            <a:gsLst>
              <a:gs pos="0">
                <a:srgbClr val="042554"/>
              </a:gs>
              <a:gs pos="100000">
                <a:srgbClr val="11574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 descr="卡通人物&#10;&#10;描述已自动生成">
            <a:extLst>
              <a:ext uri="{FF2B5EF4-FFF2-40B4-BE49-F238E27FC236}">
                <a16:creationId xmlns:a16="http://schemas.microsoft.com/office/drawing/2014/main" id="{3D8C5163-F389-81B5-C111-30F1C708BD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4" y="36000"/>
            <a:ext cx="1489091" cy="4680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168C8-3E28-98B2-CE6E-39FE24729464}"/>
              </a:ext>
            </a:extLst>
          </p:cNvPr>
          <p:cNvGrpSpPr/>
          <p:nvPr userDrawn="1"/>
        </p:nvGrpSpPr>
        <p:grpSpPr>
          <a:xfrm>
            <a:off x="216627" y="762000"/>
            <a:ext cx="174705" cy="468000"/>
            <a:chOff x="616226" y="911087"/>
            <a:chExt cx="174705" cy="468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DA925D3-8B56-DA0F-04CF-CF5D6974FFB8}"/>
                </a:ext>
              </a:extLst>
            </p:cNvPr>
            <p:cNvSpPr/>
            <p:nvPr userDrawn="1"/>
          </p:nvSpPr>
          <p:spPr>
            <a:xfrm>
              <a:off x="616226" y="911087"/>
              <a:ext cx="72000" cy="468000"/>
            </a:xfrm>
            <a:prstGeom prst="rect">
              <a:avLst/>
            </a:prstGeom>
            <a:solidFill>
              <a:srgbClr val="0425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0F836FE-4666-962B-5773-4BA08BB4DD28}"/>
                </a:ext>
              </a:extLst>
            </p:cNvPr>
            <p:cNvSpPr/>
            <p:nvPr userDrawn="1"/>
          </p:nvSpPr>
          <p:spPr>
            <a:xfrm>
              <a:off x="718931" y="911087"/>
              <a:ext cx="72000" cy="468000"/>
            </a:xfrm>
            <a:prstGeom prst="rect">
              <a:avLst/>
            </a:prstGeom>
            <a:solidFill>
              <a:srgbClr val="1157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4" name="标题 1">
            <a:extLst>
              <a:ext uri="{FF2B5EF4-FFF2-40B4-BE49-F238E27FC236}">
                <a16:creationId xmlns:a16="http://schemas.microsoft.com/office/drawing/2014/main" id="{72AEDDAB-3ADC-BF79-106E-737ACD023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00" y="762000"/>
            <a:ext cx="7200000" cy="468000"/>
          </a:xfrm>
        </p:spPr>
        <p:txBody>
          <a:bodyPr>
            <a:noAutofit/>
          </a:bodyPr>
          <a:lstStyle>
            <a:lvl1pPr algn="l">
              <a:defRPr sz="2800" b="1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58A6FBF8-C7C2-EFD0-8A4C-6B035BD33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599" y="1452000"/>
            <a:ext cx="11279635" cy="4868350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200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CF9F5535-890A-85AD-7AC8-03FCFAC13D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18234" y="6356350"/>
            <a:ext cx="1080000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</a:lstStyle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B20538E2-B483-B43D-27D6-94CE6E1F4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8234" y="6356350"/>
            <a:ext cx="720000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1pPr>
          </a:lstStyle>
          <a:p>
            <a:r>
              <a:rPr kumimoji="1" lang="zh-CN" altLang="en-US" dirty="0"/>
              <a:t>第</a:t>
            </a:r>
            <a:fld id="{47C59260-61C2-334C-98D4-5759D7007D41}" type="slidenum">
              <a:rPr kumimoji="1" lang="zh-CN" altLang="en-US" smtClean="0"/>
              <a:pPr/>
              <a:t>‹#›</a:t>
            </a:fld>
            <a:r>
              <a:rPr kumimoji="1" lang="zh-CN" altLang="en-US" dirty="0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90987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AAB2F-8BEC-3859-BE18-0D8232F4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3F538B-F09F-E42F-F107-66F349BCE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69B65-141F-B763-1EF1-405532468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28FBE-D5B7-594E-9910-154AA6B515BD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0514BF-CA36-E9ED-2219-F8A8B4023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44254E-5220-ED6A-AB7E-B478E13D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4252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3BBA59-8A0C-5590-995C-21FD1E2C9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C6EE2A-FC7C-9586-F51A-91ECF7A5C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677F8D-4BAB-5EBA-86AA-73C80201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E5ED8-328B-4B4C-B99A-5A1F576D9F68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2FE9DE-93FA-EC5F-39FB-3C6F97D59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1EF432-FC6B-921F-09A3-D8C42A8C2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7191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4E9AF6-FD5F-5FB3-3B4E-8C05A1ED2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92643C-6E6C-206E-8997-BA7695B47E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87BB5B-3313-FA81-0164-B133714B4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6C7D06-BE9F-8490-C480-7ECEE9370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FBC7A-C9FD-C147-918A-B3093F56133C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937A3D-5BA0-64AC-5AE3-61E93B88E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FB50F8-FB97-642C-CDFE-91C39687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537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671A8-7849-E5F8-F180-22830A980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DAF4B7-A84C-5E6A-8A95-502E515F3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EAA6FD-A781-FE37-A0FF-7A8D68685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BD7147-CB33-DEC7-CC8D-436C6BF16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0C612E9-B772-7531-82B3-375B6D942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AC66E2C-061A-407A-9D0D-56E978988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91216-1EC5-674F-8D76-6CA72E0FE8C4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451183E-53F5-F43B-DD4C-1DFA12B89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670D641-75AB-D91A-6FF7-C96DFF6EC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885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A54B3-34DC-850F-883E-4152C9465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1128067-109C-14C1-F61B-65C24D3C8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90DA5-7C6B-4547-9306-DEDC68870187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F53C49-4327-DCF7-3055-E73A06B70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28BF2CD-7999-EF85-3367-4765A9D1B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5247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EE5C65-017D-D38B-4038-118D20807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B33FC-7ECD-6A4E-971B-D9936F52101A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70FA71-C2CA-EA7C-9643-D9E258694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BAFD7E-B650-BC08-23F9-28D97DBF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40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5CDEF8-B128-B777-0A40-9031AF1F1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698C77-F289-64F0-B759-2906E46F1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3316FA-B00C-C629-7EEF-E49D92288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36F1A2-280B-DDA9-993A-624D0F410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92D6C-644E-AD4F-8D47-6BF7BE68C066}" type="datetime1">
              <a:rPr kumimoji="1" lang="zh-CN" altLang="en-US" smtClean="0"/>
              <a:t>2024/4/25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A5ACFD-35DA-A169-9004-6DF272FB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国家网络安全学院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65DFD1-9209-C155-5030-1064AD67E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644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283251-9CA2-2A50-A8B7-3660C0FB2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92DB90-9FF2-18E3-767C-BC016D83E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8BF7A1-B0EF-B289-1B03-D6FF127E5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58596B-DBC6-E943-981C-FF411CFF22E3}" type="datetime1">
              <a:rPr kumimoji="1" lang="zh-CN" altLang="en-US" smtClean="0"/>
              <a:t>2024/4/25</a:t>
            </a:fld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E6766E-6046-E80E-2A55-4C168F96A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kumimoji="1" lang="zh-CN" altLang="en-US"/>
              <a:t>国家网络安全学院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4228AD-36A8-E822-7652-F6AB8E3F0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C59260-61C2-334C-98D4-5759D7007D4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9540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0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image" Target="../media/image110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image" Target="../media/image110.png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png"/><Relationship Id="rId18" Type="http://schemas.openxmlformats.org/officeDocument/2006/relationships/image" Target="../media/image30.png"/><Relationship Id="rId3" Type="http://schemas.openxmlformats.org/officeDocument/2006/relationships/image" Target="../media/image17.png"/><Relationship Id="rId21" Type="http://schemas.openxmlformats.org/officeDocument/2006/relationships/image" Target="../media/image33.png"/><Relationship Id="rId12" Type="http://schemas.openxmlformats.org/officeDocument/2006/relationships/image" Target="../media/image24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6" Type="http://schemas.openxmlformats.org/officeDocument/2006/relationships/image" Target="../media/image28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4.png"/><Relationship Id="rId15" Type="http://schemas.openxmlformats.org/officeDocument/2006/relationships/image" Target="../media/image27.png"/><Relationship Id="rId10" Type="http://schemas.openxmlformats.org/officeDocument/2006/relationships/image" Target="../media/image23.png"/><Relationship Id="rId19" Type="http://schemas.openxmlformats.org/officeDocument/2006/relationships/image" Target="../media/image31.png"/><Relationship Id="rId14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7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32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4.png"/><Relationship Id="rId5" Type="http://schemas.openxmlformats.org/officeDocument/2006/relationships/image" Target="../media/image15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4" Type="http://schemas.openxmlformats.org/officeDocument/2006/relationships/image" Target="../media/image14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4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17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4.png"/><Relationship Id="rId5" Type="http://schemas.openxmlformats.org/officeDocument/2006/relationships/image" Target="../media/image15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4" Type="http://schemas.openxmlformats.org/officeDocument/2006/relationships/image" Target="../media/image14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image" Target="../media/image20.png"/><Relationship Id="rId12" Type="http://schemas.openxmlformats.org/officeDocument/2006/relationships/image" Target="../media/image25.pn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9.png"/><Relationship Id="rId2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4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3.png"/><Relationship Id="rId19" Type="http://schemas.openxmlformats.org/officeDocument/2006/relationships/image" Target="../media/image32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4.png"/><Relationship Id="rId5" Type="http://schemas.openxmlformats.org/officeDocument/2006/relationships/image" Target="../media/image15.png"/><Relationship Id="rId10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230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34.png"/><Relationship Id="rId5" Type="http://schemas.openxmlformats.org/officeDocument/2006/relationships/image" Target="../media/image14.png"/><Relationship Id="rId10" Type="http://schemas.openxmlformats.org/officeDocument/2006/relationships/image" Target="../media/image12.png"/><Relationship Id="rId4" Type="http://schemas.openxmlformats.org/officeDocument/2006/relationships/image" Target="../media/image17.png"/><Relationship Id="rId9" Type="http://schemas.openxmlformats.org/officeDocument/2006/relationships/image" Target="../media/image23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6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png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png"/><Relationship Id="rId3" Type="http://schemas.openxmlformats.org/officeDocument/2006/relationships/image" Target="../media/image14.png"/><Relationship Id="rId7" Type="http://schemas.openxmlformats.org/officeDocument/2006/relationships/image" Target="../media/image26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png"/><Relationship Id="rId4" Type="http://schemas.openxmlformats.org/officeDocument/2006/relationships/image" Target="../media/image15.png"/><Relationship Id="rId9" Type="http://schemas.openxmlformats.org/officeDocument/2006/relationships/image" Target="../media/image28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png"/><Relationship Id="rId3" Type="http://schemas.openxmlformats.org/officeDocument/2006/relationships/image" Target="../media/image17.png"/><Relationship Id="rId7" Type="http://schemas.openxmlformats.org/officeDocument/2006/relationships/image" Target="../media/image26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80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39D2C-A49B-E49D-3E01-BCCF78841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sz="2500" b="1" dirty="0"/>
              <a:t>BlindHub: Bitcoin-Compatible Privacy-Preserving Payment Channel Hubs Supporting Variable Amounts </a:t>
            </a:r>
            <a:r>
              <a:rPr kumimoji="1" lang="en" altLang="zh-CN" sz="2500" b="1" dirty="0">
                <a:solidFill>
                  <a:srgbClr val="115740"/>
                </a:solidFill>
              </a:rPr>
              <a:t>(IEEE S&amp;P ’</a:t>
            </a:r>
            <a:r>
              <a:rPr kumimoji="1" lang="en-US" altLang="zh-CN" sz="2500" dirty="0">
                <a:solidFill>
                  <a:srgbClr val="115740"/>
                </a:solidFill>
              </a:rPr>
              <a:t>23</a:t>
            </a:r>
            <a:r>
              <a:rPr kumimoji="1" lang="en" altLang="zh-CN" sz="2500" b="1" dirty="0">
                <a:solidFill>
                  <a:srgbClr val="115740"/>
                </a:solidFill>
              </a:rPr>
              <a:t>)</a:t>
            </a:r>
            <a:endParaRPr kumimoji="1" lang="zh-CN" altLang="en-US" sz="2500" dirty="0">
              <a:solidFill>
                <a:srgbClr val="115740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286213-12DF-042C-0A10-9B4EFC0867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团队成员：赵路路 沈静远 方泓力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9BE59AF-DA2F-6227-CDA0-CBE14E7F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598" y="2068393"/>
            <a:ext cx="8640000" cy="265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111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612D2-4843-91B7-2853-34847390E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9480-E50F-0660-47E1-894D16545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比特币区块链每秒产生约 </a:t>
            </a:r>
            <a:r>
              <a:rPr kumimoji="1" lang="en-US" altLang="zh-CN" dirty="0"/>
              <a:t>7</a:t>
            </a:r>
            <a:r>
              <a:rPr kumimoji="1" lang="zh-CN" altLang="en-US" dirty="0"/>
              <a:t> 笔交易，交易确认需要约 </a:t>
            </a:r>
            <a:r>
              <a:rPr kumimoji="1" lang="en-US" altLang="zh-CN" dirty="0"/>
              <a:t>1</a:t>
            </a:r>
            <a:r>
              <a:rPr kumimoji="1" lang="zh-CN" altLang="en-US" dirty="0"/>
              <a:t> 小时。为提高区块链可扩展性，支付通道（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Channel, PC</a:t>
            </a:r>
            <a:r>
              <a:rPr kumimoji="1" lang="zh-CN" altLang="en-US" dirty="0"/>
              <a:t>）技术应运而生。</a:t>
            </a:r>
            <a:r>
              <a:rPr kumimoji="1" lang="en-US" altLang="zh-CN" dirty="0"/>
              <a:t>PC</a:t>
            </a:r>
            <a:r>
              <a:rPr kumimoji="1" lang="zh-CN" altLang="en-US" dirty="0"/>
              <a:t> 的生命周期包括三部分：开启、更新、关闭。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9219F-D2CB-BEF5-AF71-10CFBFD6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2024/4/25</a:t>
            </a:fld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F1281-C798-08E8-4D44-49E91A9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第</a:t>
            </a:r>
            <a:fld id="{47C59260-61C2-334C-98D4-5759D7007D41}" type="slidenum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10</a:t>
            </a:fld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页</a:t>
            </a:r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F81D0666-6C77-6BBC-2C09-09F6597CFC71}"/>
              </a:ext>
            </a:extLst>
          </p:cNvPr>
          <p:cNvGrpSpPr/>
          <p:nvPr/>
        </p:nvGrpSpPr>
        <p:grpSpPr>
          <a:xfrm>
            <a:off x="416959" y="2404297"/>
            <a:ext cx="10878397" cy="4160507"/>
            <a:chOff x="416959" y="2404297"/>
            <a:chExt cx="10878397" cy="416050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F1D2600D-CBC0-3B83-56DA-FF0DB1D40E48}"/>
                </a:ext>
              </a:extLst>
            </p:cNvPr>
            <p:cNvGrpSpPr/>
            <p:nvPr/>
          </p:nvGrpSpPr>
          <p:grpSpPr>
            <a:xfrm>
              <a:off x="416959" y="3105780"/>
              <a:ext cx="1371941" cy="720000"/>
              <a:chOff x="416959" y="2692770"/>
              <a:chExt cx="1371941" cy="720000"/>
            </a:xfrm>
          </p:grpSpPr>
          <p:pic>
            <p:nvPicPr>
              <p:cNvPr id="83" name="图片 82" descr="形状&#10;&#10;低可信度描述已自动生成">
                <a:extLst>
                  <a:ext uri="{FF2B5EF4-FFF2-40B4-BE49-F238E27FC236}">
                    <a16:creationId xmlns:a16="http://schemas.microsoft.com/office/drawing/2014/main" id="{69E53077-8EC4-2D44-F11B-A9D8BFD330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2692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7AE6046-597F-4CFA-96A9-09FAA0F31E2C}"/>
                  </a:ext>
                </a:extLst>
              </p:cNvPr>
              <p:cNvSpPr txBox="1"/>
              <p:nvPr/>
            </p:nvSpPr>
            <p:spPr>
              <a:xfrm>
                <a:off x="416959" y="2883493"/>
                <a:ext cx="6735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Alice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6131D31-6F8D-052C-CECC-CD56CBBB8852}"/>
                </a:ext>
              </a:extLst>
            </p:cNvPr>
            <p:cNvGrpSpPr/>
            <p:nvPr/>
          </p:nvGrpSpPr>
          <p:grpSpPr>
            <a:xfrm>
              <a:off x="513139" y="5442780"/>
              <a:ext cx="1275761" cy="720000"/>
              <a:chOff x="513139" y="5029770"/>
              <a:chExt cx="1275761" cy="720000"/>
            </a:xfrm>
          </p:grpSpPr>
          <p:pic>
            <p:nvPicPr>
              <p:cNvPr id="81" name="图片 80" descr="形状&#10;&#10;低可信度描述已自动生成">
                <a:extLst>
                  <a:ext uri="{FF2B5EF4-FFF2-40B4-BE49-F238E27FC236}">
                    <a16:creationId xmlns:a16="http://schemas.microsoft.com/office/drawing/2014/main" id="{B3D96554-0FE6-7438-FFB6-4FF2C60027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5029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2" name="文本框 81">
                <a:extLst>
                  <a:ext uri="{FF2B5EF4-FFF2-40B4-BE49-F238E27FC236}">
                    <a16:creationId xmlns:a16="http://schemas.microsoft.com/office/drawing/2014/main" id="{8807AC30-3DF9-A4A0-279E-F4E04B0A8659}"/>
                  </a:ext>
                </a:extLst>
              </p:cNvPr>
              <p:cNvSpPr txBox="1"/>
              <p:nvPr/>
            </p:nvSpPr>
            <p:spPr>
              <a:xfrm>
                <a:off x="513139" y="5220493"/>
                <a:ext cx="574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Bob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12BD1EBE-A905-4505-DC00-2615CCAAC4C9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92481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D8079B-E7D0-153C-ADAA-F25E1681EA69}"/>
                </a:ext>
              </a:extLst>
            </p:cNvPr>
            <p:cNvSpPr txBox="1"/>
            <p:nvPr/>
          </p:nvSpPr>
          <p:spPr>
            <a:xfrm>
              <a:off x="9913246" y="2404297"/>
              <a:ext cx="13821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Time Period</a:t>
              </a:r>
              <a:endParaRPr kumimoji="1" lang="zh-CN" altLang="en-US" sz="1600" b="1" i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56FF056-7A8D-9E38-5E03-5D3835C0BB51}"/>
                </a:ext>
              </a:extLst>
            </p:cNvPr>
            <p:cNvGrpSpPr/>
            <p:nvPr/>
          </p:nvGrpSpPr>
          <p:grpSpPr>
            <a:xfrm>
              <a:off x="1213456" y="3824280"/>
              <a:ext cx="430887" cy="1620000"/>
              <a:chOff x="1213456" y="3411270"/>
              <a:chExt cx="430887" cy="1620000"/>
            </a:xfrm>
          </p:grpSpPr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DD6B5A97-91A7-CD41-E34A-892907283121}"/>
                  </a:ext>
                </a:extLst>
              </p:cNvPr>
              <p:cNvSpPr txBox="1"/>
              <p:nvPr/>
            </p:nvSpPr>
            <p:spPr>
              <a:xfrm>
                <a:off x="1213456" y="3767139"/>
                <a:ext cx="430887" cy="908262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pPr algn="ctr"/>
                <a:r>
                  <a:rPr kumimoji="1" lang="en-US" altLang="zh-CN" sz="1600" b="1" i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channel</a:t>
                </a:r>
                <a:endParaRPr kumimoji="1" lang="zh-CN" altLang="en-US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cxnSp>
            <p:nvCxnSpPr>
              <p:cNvPr id="79" name="直线连接符 78">
                <a:extLst>
                  <a:ext uri="{FF2B5EF4-FFF2-40B4-BE49-F238E27FC236}">
                    <a16:creationId xmlns:a16="http://schemas.microsoft.com/office/drawing/2014/main" id="{9D357736-A1FA-5948-C58C-23869FACC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3703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>
                <a:extLst>
                  <a:ext uri="{FF2B5EF4-FFF2-40B4-BE49-F238E27FC236}">
                    <a16:creationId xmlns:a16="http://schemas.microsoft.com/office/drawing/2014/main" id="{26425E97-9F66-03A2-48D6-795EF53EC6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098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A908CD3-F65F-C19F-A2EE-C904C220761A}"/>
                </a:ext>
              </a:extLst>
            </p:cNvPr>
            <p:cNvSpPr txBox="1"/>
            <p:nvPr/>
          </p:nvSpPr>
          <p:spPr>
            <a:xfrm>
              <a:off x="4679589" y="6226250"/>
              <a:ext cx="28328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支付通道生命周期示意图</a:t>
              </a:r>
            </a:p>
          </p:txBody>
        </p:sp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4890595A-4F94-5892-7B0B-645670ED246E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0" cy="3417827"/>
            </a:xfrm>
            <a:prstGeom prst="line">
              <a:avLst/>
            </a:prstGeom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24A0404-2F19-A3F9-2A6E-39996C571EBE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3324581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612D2-4843-91B7-2853-34847390E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9480-E50F-0660-47E1-894D16545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比特币区块链每秒产生约 </a:t>
            </a:r>
            <a:r>
              <a:rPr kumimoji="1" lang="en-US" altLang="zh-CN" dirty="0"/>
              <a:t>7</a:t>
            </a:r>
            <a:r>
              <a:rPr kumimoji="1" lang="zh-CN" altLang="en-US" dirty="0"/>
              <a:t> 笔交易，交易确认需要约 </a:t>
            </a:r>
            <a:r>
              <a:rPr kumimoji="1" lang="en-US" altLang="zh-CN" dirty="0"/>
              <a:t>1</a:t>
            </a:r>
            <a:r>
              <a:rPr kumimoji="1" lang="zh-CN" altLang="en-US" dirty="0"/>
              <a:t> 小时。为提高区块链可扩展性，支付通道（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Channel, PC</a:t>
            </a:r>
            <a:r>
              <a:rPr kumimoji="1" lang="zh-CN" altLang="en-US" dirty="0"/>
              <a:t>）技术应运而生。</a:t>
            </a:r>
            <a:r>
              <a:rPr kumimoji="1" lang="en-US" altLang="zh-CN" dirty="0"/>
              <a:t>PC</a:t>
            </a:r>
            <a:r>
              <a:rPr kumimoji="1" lang="zh-CN" altLang="en-US" dirty="0"/>
              <a:t> 的生命周期包括三部分：开启、更新、关闭。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9219F-D2CB-BEF5-AF71-10CFBFD6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2024/4/25</a:t>
            </a:fld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F1281-C798-08E8-4D44-49E91A9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第</a:t>
            </a:r>
            <a:fld id="{47C59260-61C2-334C-98D4-5759D7007D41}" type="slidenum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11</a:t>
            </a:fld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页</a:t>
            </a:r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F81D0666-6C77-6BBC-2C09-09F6597CFC71}"/>
              </a:ext>
            </a:extLst>
          </p:cNvPr>
          <p:cNvGrpSpPr/>
          <p:nvPr/>
        </p:nvGrpSpPr>
        <p:grpSpPr>
          <a:xfrm>
            <a:off x="416959" y="2404297"/>
            <a:ext cx="10878397" cy="4160507"/>
            <a:chOff x="416959" y="2404297"/>
            <a:chExt cx="10878397" cy="416050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F1D2600D-CBC0-3B83-56DA-FF0DB1D40E48}"/>
                </a:ext>
              </a:extLst>
            </p:cNvPr>
            <p:cNvGrpSpPr/>
            <p:nvPr/>
          </p:nvGrpSpPr>
          <p:grpSpPr>
            <a:xfrm>
              <a:off x="416959" y="3105780"/>
              <a:ext cx="1371941" cy="720000"/>
              <a:chOff x="416959" y="2692770"/>
              <a:chExt cx="1371941" cy="720000"/>
            </a:xfrm>
          </p:grpSpPr>
          <p:pic>
            <p:nvPicPr>
              <p:cNvPr id="83" name="图片 82" descr="形状&#10;&#10;低可信度描述已自动生成">
                <a:extLst>
                  <a:ext uri="{FF2B5EF4-FFF2-40B4-BE49-F238E27FC236}">
                    <a16:creationId xmlns:a16="http://schemas.microsoft.com/office/drawing/2014/main" id="{69E53077-8EC4-2D44-F11B-A9D8BFD330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2692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7AE6046-597F-4CFA-96A9-09FAA0F31E2C}"/>
                  </a:ext>
                </a:extLst>
              </p:cNvPr>
              <p:cNvSpPr txBox="1"/>
              <p:nvPr/>
            </p:nvSpPr>
            <p:spPr>
              <a:xfrm>
                <a:off x="416959" y="2883493"/>
                <a:ext cx="6735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Alice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6131D31-6F8D-052C-CECC-CD56CBBB8852}"/>
                </a:ext>
              </a:extLst>
            </p:cNvPr>
            <p:cNvGrpSpPr/>
            <p:nvPr/>
          </p:nvGrpSpPr>
          <p:grpSpPr>
            <a:xfrm>
              <a:off x="513139" y="5442780"/>
              <a:ext cx="1275761" cy="720000"/>
              <a:chOff x="513139" y="5029770"/>
              <a:chExt cx="1275761" cy="720000"/>
            </a:xfrm>
          </p:grpSpPr>
          <p:pic>
            <p:nvPicPr>
              <p:cNvPr id="81" name="图片 80" descr="形状&#10;&#10;低可信度描述已自动生成">
                <a:extLst>
                  <a:ext uri="{FF2B5EF4-FFF2-40B4-BE49-F238E27FC236}">
                    <a16:creationId xmlns:a16="http://schemas.microsoft.com/office/drawing/2014/main" id="{B3D96554-0FE6-7438-FFB6-4FF2C60027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5029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2" name="文本框 81">
                <a:extLst>
                  <a:ext uri="{FF2B5EF4-FFF2-40B4-BE49-F238E27FC236}">
                    <a16:creationId xmlns:a16="http://schemas.microsoft.com/office/drawing/2014/main" id="{8807AC30-3DF9-A4A0-279E-F4E04B0A8659}"/>
                  </a:ext>
                </a:extLst>
              </p:cNvPr>
              <p:cNvSpPr txBox="1"/>
              <p:nvPr/>
            </p:nvSpPr>
            <p:spPr>
              <a:xfrm>
                <a:off x="513139" y="5220493"/>
                <a:ext cx="574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Bob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12BD1EBE-A905-4505-DC00-2615CCAAC4C9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92481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D8079B-E7D0-153C-ADAA-F25E1681EA69}"/>
                </a:ext>
              </a:extLst>
            </p:cNvPr>
            <p:cNvSpPr txBox="1"/>
            <p:nvPr/>
          </p:nvSpPr>
          <p:spPr>
            <a:xfrm>
              <a:off x="9913246" y="2404297"/>
              <a:ext cx="13821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Time Period</a:t>
              </a:r>
              <a:endParaRPr kumimoji="1" lang="zh-CN" altLang="en-US" sz="1600" b="1" i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56FF056-7A8D-9E38-5E03-5D3835C0BB51}"/>
                </a:ext>
              </a:extLst>
            </p:cNvPr>
            <p:cNvGrpSpPr/>
            <p:nvPr/>
          </p:nvGrpSpPr>
          <p:grpSpPr>
            <a:xfrm>
              <a:off x="1213456" y="3824280"/>
              <a:ext cx="430887" cy="1620000"/>
              <a:chOff x="1213456" y="3411270"/>
              <a:chExt cx="430887" cy="1620000"/>
            </a:xfrm>
          </p:grpSpPr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DD6B5A97-91A7-CD41-E34A-892907283121}"/>
                  </a:ext>
                </a:extLst>
              </p:cNvPr>
              <p:cNvSpPr txBox="1"/>
              <p:nvPr/>
            </p:nvSpPr>
            <p:spPr>
              <a:xfrm>
                <a:off x="1213456" y="3767139"/>
                <a:ext cx="430887" cy="908262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pPr algn="ctr"/>
                <a:r>
                  <a:rPr kumimoji="1" lang="en-US" altLang="zh-CN" sz="1600" b="1" i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channel</a:t>
                </a:r>
                <a:endParaRPr kumimoji="1" lang="zh-CN" altLang="en-US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cxnSp>
            <p:nvCxnSpPr>
              <p:cNvPr id="79" name="直线连接符 78">
                <a:extLst>
                  <a:ext uri="{FF2B5EF4-FFF2-40B4-BE49-F238E27FC236}">
                    <a16:creationId xmlns:a16="http://schemas.microsoft.com/office/drawing/2014/main" id="{9D357736-A1FA-5948-C58C-23869FACC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3703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>
                <a:extLst>
                  <a:ext uri="{FF2B5EF4-FFF2-40B4-BE49-F238E27FC236}">
                    <a16:creationId xmlns:a16="http://schemas.microsoft.com/office/drawing/2014/main" id="{26425E97-9F66-03A2-48D6-795EF53EC6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098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A908CD3-F65F-C19F-A2EE-C904C220761A}"/>
                </a:ext>
              </a:extLst>
            </p:cNvPr>
            <p:cNvSpPr txBox="1"/>
            <p:nvPr/>
          </p:nvSpPr>
          <p:spPr>
            <a:xfrm>
              <a:off x="4679589" y="6226250"/>
              <a:ext cx="28328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支付通道生命周期示意图</a:t>
              </a:r>
            </a:p>
          </p:txBody>
        </p:sp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4890595A-4F94-5892-7B0B-645670ED246E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0" cy="3417827"/>
            </a:xfrm>
            <a:prstGeom prst="line">
              <a:avLst/>
            </a:prstGeom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09601D75-B509-EF16-5A22-A28CBC6E8A44}"/>
              </a:ext>
            </a:extLst>
          </p:cNvPr>
          <p:cNvGrpSpPr/>
          <p:nvPr/>
        </p:nvGrpSpPr>
        <p:grpSpPr>
          <a:xfrm>
            <a:off x="2094997" y="2858977"/>
            <a:ext cx="2848610" cy="3303800"/>
            <a:chOff x="2094997" y="2858977"/>
            <a:chExt cx="2848610" cy="33038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5FFC9F1-BDA2-1601-D671-41D6F5E94AEB}"/>
                </a:ext>
              </a:extLst>
            </p:cNvPr>
            <p:cNvSpPr/>
            <p:nvPr/>
          </p:nvSpPr>
          <p:spPr>
            <a:xfrm>
              <a:off x="2094997" y="2858977"/>
              <a:ext cx="2848610" cy="3303800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16B67AB0-0903-7511-E4E6-0BB8DEF9C836}"/>
                </a:ext>
              </a:extLst>
            </p:cNvPr>
            <p:cNvGrpSpPr/>
            <p:nvPr/>
          </p:nvGrpSpPr>
          <p:grpSpPr>
            <a:xfrm>
              <a:off x="2199309" y="3388213"/>
              <a:ext cx="360000" cy="2492132"/>
              <a:chOff x="2388161" y="2977614"/>
              <a:chExt cx="360000" cy="2492132"/>
            </a:xfrm>
          </p:grpSpPr>
          <p:pic>
            <p:nvPicPr>
              <p:cNvPr id="75" name="图片 74" descr="形状&#10;&#10;低可信度描述已自动生成">
                <a:extLst>
                  <a:ext uri="{FF2B5EF4-FFF2-40B4-BE49-F238E27FC236}">
                    <a16:creationId xmlns:a16="http://schemas.microsoft.com/office/drawing/2014/main" id="{35060330-A2F9-67D3-ACC0-EBABD4E5F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749967">
                <a:off x="2388161" y="4041269"/>
                <a:ext cx="360000" cy="360000"/>
              </a:xfrm>
              <a:prstGeom prst="rect">
                <a:avLst/>
              </a:prstGeom>
            </p:spPr>
          </p:pic>
          <p:cxnSp>
            <p:nvCxnSpPr>
              <p:cNvPr id="76" name="直线箭头连接符 75">
                <a:extLst>
                  <a:ext uri="{FF2B5EF4-FFF2-40B4-BE49-F238E27FC236}">
                    <a16:creationId xmlns:a16="http://schemas.microsoft.com/office/drawing/2014/main" id="{3698E2EC-060E-0EBF-B9ED-0B01E4CFBB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1684" y="2977614"/>
                <a:ext cx="6152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线箭头连接符 76">
                <a:extLst>
                  <a:ext uri="{FF2B5EF4-FFF2-40B4-BE49-F238E27FC236}">
                    <a16:creationId xmlns:a16="http://schemas.microsoft.com/office/drawing/2014/main" id="{E1791230-8CF7-3D2A-8E9D-77FF2C5C0C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1684" y="4389746"/>
                <a:ext cx="0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F2AAE04-303C-E014-DB6C-DD513353E020}"/>
                </a:ext>
              </a:extLst>
            </p:cNvPr>
            <p:cNvSpPr txBox="1"/>
            <p:nvPr/>
          </p:nvSpPr>
          <p:spPr>
            <a:xfrm>
              <a:off x="2577646" y="3523661"/>
              <a:ext cx="22744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交易双方托管链上资金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B10C6D5C-D1AF-72F0-8927-D1A1FD91C352}"/>
                </a:ext>
              </a:extLst>
            </p:cNvPr>
            <p:cNvSpPr txBox="1"/>
            <p:nvPr/>
          </p:nvSpPr>
          <p:spPr>
            <a:xfrm>
              <a:off x="3006982" y="2863195"/>
              <a:ext cx="1024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通道开启</a:t>
              </a: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FCE2E1E-0667-17E7-2148-577B70B960E8}"/>
                </a:ext>
              </a:extLst>
            </p:cNvPr>
            <p:cNvGrpSpPr/>
            <p:nvPr/>
          </p:nvGrpSpPr>
          <p:grpSpPr>
            <a:xfrm>
              <a:off x="2732455" y="4097564"/>
              <a:ext cx="1980996" cy="1440000"/>
              <a:chOff x="4318452" y="3498857"/>
              <a:chExt cx="1980996" cy="1440000"/>
            </a:xfrm>
          </p:grpSpPr>
          <p:sp>
            <p:nvSpPr>
              <p:cNvPr id="66" name="流程 65">
                <a:extLst>
                  <a:ext uri="{FF2B5EF4-FFF2-40B4-BE49-F238E27FC236}">
                    <a16:creationId xmlns:a16="http://schemas.microsoft.com/office/drawing/2014/main" id="{1CE242E7-A654-9453-3EAB-F6AC03B12B73}"/>
                  </a:ext>
                </a:extLst>
              </p:cNvPr>
              <p:cNvSpPr/>
              <p:nvPr/>
            </p:nvSpPr>
            <p:spPr>
              <a:xfrm>
                <a:off x="4318950" y="3498857"/>
                <a:ext cx="1980000" cy="1440000"/>
              </a:xfrm>
              <a:prstGeom prst="flowChartProcess">
                <a:avLst/>
              </a:prstGeom>
              <a:solidFill>
                <a:srgbClr val="C00000">
                  <a:alpha val="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98F18421-0970-885E-9F52-D45153A73B98}"/>
                  </a:ext>
                </a:extLst>
              </p:cNvPr>
              <p:cNvSpPr txBox="1"/>
              <p:nvPr/>
            </p:nvSpPr>
            <p:spPr>
              <a:xfrm>
                <a:off x="4319448" y="3536436"/>
                <a:ext cx="1980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通道状态</a:t>
                </a:r>
              </a:p>
            </p:txBody>
          </p:sp>
          <p:cxnSp>
            <p:nvCxnSpPr>
              <p:cNvPr id="70" name="直线连接符 69">
                <a:extLst>
                  <a:ext uri="{FF2B5EF4-FFF2-40B4-BE49-F238E27FC236}">
                    <a16:creationId xmlns:a16="http://schemas.microsoft.com/office/drawing/2014/main" id="{84A7B9FE-94C4-58B0-FA78-6919FC28D9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8950" y="3895492"/>
                <a:ext cx="196380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6EF2650F-61B7-8F9A-EDA5-FFD812A1572B}"/>
                  </a:ext>
                </a:extLst>
              </p:cNvPr>
              <p:cNvSpPr txBox="1"/>
              <p:nvPr/>
            </p:nvSpPr>
            <p:spPr>
              <a:xfrm>
                <a:off x="4318452" y="3992172"/>
                <a:ext cx="1980000" cy="7984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通道余额份额</a:t>
                </a:r>
                <a:endPara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通道标识符</a:t>
                </a:r>
              </a:p>
            </p:txBody>
          </p:sp>
        </p:grp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24A0404-2F19-A3F9-2A6E-39996C571EBE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3681395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612D2-4843-91B7-2853-34847390E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9480-E50F-0660-47E1-894D16545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比特币区块链每秒产生约 </a:t>
            </a:r>
            <a:r>
              <a:rPr kumimoji="1" lang="en-US" altLang="zh-CN" dirty="0"/>
              <a:t>7</a:t>
            </a:r>
            <a:r>
              <a:rPr kumimoji="1" lang="zh-CN" altLang="en-US" dirty="0"/>
              <a:t> 笔交易，交易确认需要约 </a:t>
            </a:r>
            <a:r>
              <a:rPr kumimoji="1" lang="en-US" altLang="zh-CN" dirty="0"/>
              <a:t>1</a:t>
            </a:r>
            <a:r>
              <a:rPr kumimoji="1" lang="zh-CN" altLang="en-US" dirty="0"/>
              <a:t> 小时。为提高区块链可扩展性，支付通道（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Channel, PC</a:t>
            </a:r>
            <a:r>
              <a:rPr kumimoji="1" lang="zh-CN" altLang="en-US" dirty="0"/>
              <a:t>）技术应运而生。</a:t>
            </a:r>
            <a:r>
              <a:rPr kumimoji="1" lang="en-US" altLang="zh-CN" dirty="0"/>
              <a:t>PC</a:t>
            </a:r>
            <a:r>
              <a:rPr kumimoji="1" lang="zh-CN" altLang="en-US" dirty="0"/>
              <a:t> 的生命周期包括三部分：开启、更新、关闭。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9219F-D2CB-BEF5-AF71-10CFBFD6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2024/4/25</a:t>
            </a:fld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F1281-C798-08E8-4D44-49E91A9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第</a:t>
            </a:r>
            <a:fld id="{47C59260-61C2-334C-98D4-5759D7007D41}" type="slidenum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12</a:t>
            </a:fld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页</a:t>
            </a:r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F81D0666-6C77-6BBC-2C09-09F6597CFC71}"/>
              </a:ext>
            </a:extLst>
          </p:cNvPr>
          <p:cNvGrpSpPr/>
          <p:nvPr/>
        </p:nvGrpSpPr>
        <p:grpSpPr>
          <a:xfrm>
            <a:off x="416959" y="2404297"/>
            <a:ext cx="10878397" cy="4160507"/>
            <a:chOff x="416959" y="2404297"/>
            <a:chExt cx="10878397" cy="416050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F1D2600D-CBC0-3B83-56DA-FF0DB1D40E48}"/>
                </a:ext>
              </a:extLst>
            </p:cNvPr>
            <p:cNvGrpSpPr/>
            <p:nvPr/>
          </p:nvGrpSpPr>
          <p:grpSpPr>
            <a:xfrm>
              <a:off x="416959" y="3105780"/>
              <a:ext cx="1371941" cy="720000"/>
              <a:chOff x="416959" y="2692770"/>
              <a:chExt cx="1371941" cy="720000"/>
            </a:xfrm>
          </p:grpSpPr>
          <p:pic>
            <p:nvPicPr>
              <p:cNvPr id="83" name="图片 82" descr="形状&#10;&#10;低可信度描述已自动生成">
                <a:extLst>
                  <a:ext uri="{FF2B5EF4-FFF2-40B4-BE49-F238E27FC236}">
                    <a16:creationId xmlns:a16="http://schemas.microsoft.com/office/drawing/2014/main" id="{69E53077-8EC4-2D44-F11B-A9D8BFD330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2692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7AE6046-597F-4CFA-96A9-09FAA0F31E2C}"/>
                  </a:ext>
                </a:extLst>
              </p:cNvPr>
              <p:cNvSpPr txBox="1"/>
              <p:nvPr/>
            </p:nvSpPr>
            <p:spPr>
              <a:xfrm>
                <a:off x="416959" y="2883493"/>
                <a:ext cx="6735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Alice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6131D31-6F8D-052C-CECC-CD56CBBB8852}"/>
                </a:ext>
              </a:extLst>
            </p:cNvPr>
            <p:cNvGrpSpPr/>
            <p:nvPr/>
          </p:nvGrpSpPr>
          <p:grpSpPr>
            <a:xfrm>
              <a:off x="513139" y="5442780"/>
              <a:ext cx="1275761" cy="720000"/>
              <a:chOff x="513139" y="5029770"/>
              <a:chExt cx="1275761" cy="720000"/>
            </a:xfrm>
          </p:grpSpPr>
          <p:pic>
            <p:nvPicPr>
              <p:cNvPr id="81" name="图片 80" descr="形状&#10;&#10;低可信度描述已自动生成">
                <a:extLst>
                  <a:ext uri="{FF2B5EF4-FFF2-40B4-BE49-F238E27FC236}">
                    <a16:creationId xmlns:a16="http://schemas.microsoft.com/office/drawing/2014/main" id="{B3D96554-0FE6-7438-FFB6-4FF2C60027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5029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2" name="文本框 81">
                <a:extLst>
                  <a:ext uri="{FF2B5EF4-FFF2-40B4-BE49-F238E27FC236}">
                    <a16:creationId xmlns:a16="http://schemas.microsoft.com/office/drawing/2014/main" id="{8807AC30-3DF9-A4A0-279E-F4E04B0A8659}"/>
                  </a:ext>
                </a:extLst>
              </p:cNvPr>
              <p:cNvSpPr txBox="1"/>
              <p:nvPr/>
            </p:nvSpPr>
            <p:spPr>
              <a:xfrm>
                <a:off x="513139" y="5220493"/>
                <a:ext cx="574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Bob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12BD1EBE-A905-4505-DC00-2615CCAAC4C9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92481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D8079B-E7D0-153C-ADAA-F25E1681EA69}"/>
                </a:ext>
              </a:extLst>
            </p:cNvPr>
            <p:cNvSpPr txBox="1"/>
            <p:nvPr/>
          </p:nvSpPr>
          <p:spPr>
            <a:xfrm>
              <a:off x="9913246" y="2404297"/>
              <a:ext cx="13821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Time Period</a:t>
              </a:r>
              <a:endParaRPr kumimoji="1" lang="zh-CN" altLang="en-US" sz="1600" b="1" i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56FF056-7A8D-9E38-5E03-5D3835C0BB51}"/>
                </a:ext>
              </a:extLst>
            </p:cNvPr>
            <p:cNvGrpSpPr/>
            <p:nvPr/>
          </p:nvGrpSpPr>
          <p:grpSpPr>
            <a:xfrm>
              <a:off x="1213456" y="3824280"/>
              <a:ext cx="430887" cy="1620000"/>
              <a:chOff x="1213456" y="3411270"/>
              <a:chExt cx="430887" cy="1620000"/>
            </a:xfrm>
          </p:grpSpPr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DD6B5A97-91A7-CD41-E34A-892907283121}"/>
                  </a:ext>
                </a:extLst>
              </p:cNvPr>
              <p:cNvSpPr txBox="1"/>
              <p:nvPr/>
            </p:nvSpPr>
            <p:spPr>
              <a:xfrm>
                <a:off x="1213456" y="3767139"/>
                <a:ext cx="430887" cy="908262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pPr algn="ctr"/>
                <a:r>
                  <a:rPr kumimoji="1" lang="en-US" altLang="zh-CN" sz="1600" b="1" i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channel</a:t>
                </a:r>
                <a:endParaRPr kumimoji="1" lang="zh-CN" altLang="en-US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cxnSp>
            <p:nvCxnSpPr>
              <p:cNvPr id="79" name="直线连接符 78">
                <a:extLst>
                  <a:ext uri="{FF2B5EF4-FFF2-40B4-BE49-F238E27FC236}">
                    <a16:creationId xmlns:a16="http://schemas.microsoft.com/office/drawing/2014/main" id="{9D357736-A1FA-5948-C58C-23869FACC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3703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>
                <a:extLst>
                  <a:ext uri="{FF2B5EF4-FFF2-40B4-BE49-F238E27FC236}">
                    <a16:creationId xmlns:a16="http://schemas.microsoft.com/office/drawing/2014/main" id="{26425E97-9F66-03A2-48D6-795EF53EC6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098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A908CD3-F65F-C19F-A2EE-C904C220761A}"/>
                </a:ext>
              </a:extLst>
            </p:cNvPr>
            <p:cNvSpPr txBox="1"/>
            <p:nvPr/>
          </p:nvSpPr>
          <p:spPr>
            <a:xfrm>
              <a:off x="4679589" y="6226250"/>
              <a:ext cx="28328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支付通道生命周期示意图</a:t>
              </a:r>
            </a:p>
          </p:txBody>
        </p:sp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4890595A-4F94-5892-7B0B-645670ED246E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0" cy="3417827"/>
            </a:xfrm>
            <a:prstGeom prst="line">
              <a:avLst/>
            </a:prstGeom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09601D75-B509-EF16-5A22-A28CBC6E8A44}"/>
              </a:ext>
            </a:extLst>
          </p:cNvPr>
          <p:cNvGrpSpPr/>
          <p:nvPr/>
        </p:nvGrpSpPr>
        <p:grpSpPr>
          <a:xfrm>
            <a:off x="2094997" y="2858977"/>
            <a:ext cx="2848610" cy="3303800"/>
            <a:chOff x="2094997" y="2858977"/>
            <a:chExt cx="2848610" cy="33038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5FFC9F1-BDA2-1601-D671-41D6F5E94AEB}"/>
                </a:ext>
              </a:extLst>
            </p:cNvPr>
            <p:cNvSpPr/>
            <p:nvPr/>
          </p:nvSpPr>
          <p:spPr>
            <a:xfrm>
              <a:off x="2094997" y="2858977"/>
              <a:ext cx="2848610" cy="3303800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16B67AB0-0903-7511-E4E6-0BB8DEF9C836}"/>
                </a:ext>
              </a:extLst>
            </p:cNvPr>
            <p:cNvGrpSpPr/>
            <p:nvPr/>
          </p:nvGrpSpPr>
          <p:grpSpPr>
            <a:xfrm>
              <a:off x="2199309" y="3388213"/>
              <a:ext cx="360000" cy="2492132"/>
              <a:chOff x="2388161" y="2977614"/>
              <a:chExt cx="360000" cy="2492132"/>
            </a:xfrm>
          </p:grpSpPr>
          <p:pic>
            <p:nvPicPr>
              <p:cNvPr id="75" name="图片 74" descr="形状&#10;&#10;低可信度描述已自动生成">
                <a:extLst>
                  <a:ext uri="{FF2B5EF4-FFF2-40B4-BE49-F238E27FC236}">
                    <a16:creationId xmlns:a16="http://schemas.microsoft.com/office/drawing/2014/main" id="{35060330-A2F9-67D3-ACC0-EBABD4E5F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749967">
                <a:off x="2388161" y="4041269"/>
                <a:ext cx="360000" cy="360000"/>
              </a:xfrm>
              <a:prstGeom prst="rect">
                <a:avLst/>
              </a:prstGeom>
            </p:spPr>
          </p:pic>
          <p:cxnSp>
            <p:nvCxnSpPr>
              <p:cNvPr id="76" name="直线箭头连接符 75">
                <a:extLst>
                  <a:ext uri="{FF2B5EF4-FFF2-40B4-BE49-F238E27FC236}">
                    <a16:creationId xmlns:a16="http://schemas.microsoft.com/office/drawing/2014/main" id="{3698E2EC-060E-0EBF-B9ED-0B01E4CFBB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1684" y="2977614"/>
                <a:ext cx="6152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线箭头连接符 76">
                <a:extLst>
                  <a:ext uri="{FF2B5EF4-FFF2-40B4-BE49-F238E27FC236}">
                    <a16:creationId xmlns:a16="http://schemas.microsoft.com/office/drawing/2014/main" id="{E1791230-8CF7-3D2A-8E9D-77FF2C5C0C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1684" y="4389746"/>
                <a:ext cx="0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F2AAE04-303C-E014-DB6C-DD513353E020}"/>
                </a:ext>
              </a:extLst>
            </p:cNvPr>
            <p:cNvSpPr txBox="1"/>
            <p:nvPr/>
          </p:nvSpPr>
          <p:spPr>
            <a:xfrm>
              <a:off x="2577646" y="3523661"/>
              <a:ext cx="22744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交易双方托管链上资金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B10C6D5C-D1AF-72F0-8927-D1A1FD91C352}"/>
                </a:ext>
              </a:extLst>
            </p:cNvPr>
            <p:cNvSpPr txBox="1"/>
            <p:nvPr/>
          </p:nvSpPr>
          <p:spPr>
            <a:xfrm>
              <a:off x="3006982" y="2863195"/>
              <a:ext cx="1024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通道开启</a:t>
              </a: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FCE2E1E-0667-17E7-2148-577B70B960E8}"/>
                </a:ext>
              </a:extLst>
            </p:cNvPr>
            <p:cNvGrpSpPr/>
            <p:nvPr/>
          </p:nvGrpSpPr>
          <p:grpSpPr>
            <a:xfrm>
              <a:off x="2732455" y="4097564"/>
              <a:ext cx="1980996" cy="1440000"/>
              <a:chOff x="4318452" y="3498857"/>
              <a:chExt cx="1980996" cy="1440000"/>
            </a:xfrm>
          </p:grpSpPr>
          <p:sp>
            <p:nvSpPr>
              <p:cNvPr id="66" name="流程 65">
                <a:extLst>
                  <a:ext uri="{FF2B5EF4-FFF2-40B4-BE49-F238E27FC236}">
                    <a16:creationId xmlns:a16="http://schemas.microsoft.com/office/drawing/2014/main" id="{1CE242E7-A654-9453-3EAB-F6AC03B12B73}"/>
                  </a:ext>
                </a:extLst>
              </p:cNvPr>
              <p:cNvSpPr/>
              <p:nvPr/>
            </p:nvSpPr>
            <p:spPr>
              <a:xfrm>
                <a:off x="4318950" y="3498857"/>
                <a:ext cx="1980000" cy="1440000"/>
              </a:xfrm>
              <a:prstGeom prst="flowChartProcess">
                <a:avLst/>
              </a:prstGeom>
              <a:solidFill>
                <a:srgbClr val="C00000">
                  <a:alpha val="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98F18421-0970-885E-9F52-D45153A73B98}"/>
                  </a:ext>
                </a:extLst>
              </p:cNvPr>
              <p:cNvSpPr txBox="1"/>
              <p:nvPr/>
            </p:nvSpPr>
            <p:spPr>
              <a:xfrm>
                <a:off x="4319448" y="3536436"/>
                <a:ext cx="1980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通道状态</a:t>
                </a:r>
              </a:p>
            </p:txBody>
          </p:sp>
          <p:cxnSp>
            <p:nvCxnSpPr>
              <p:cNvPr id="70" name="直线连接符 69">
                <a:extLst>
                  <a:ext uri="{FF2B5EF4-FFF2-40B4-BE49-F238E27FC236}">
                    <a16:creationId xmlns:a16="http://schemas.microsoft.com/office/drawing/2014/main" id="{84A7B9FE-94C4-58B0-FA78-6919FC28D9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8950" y="3895492"/>
                <a:ext cx="196380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6EF2650F-61B7-8F9A-EDA5-FFD812A1572B}"/>
                  </a:ext>
                </a:extLst>
              </p:cNvPr>
              <p:cNvSpPr txBox="1"/>
              <p:nvPr/>
            </p:nvSpPr>
            <p:spPr>
              <a:xfrm>
                <a:off x="4318452" y="3992172"/>
                <a:ext cx="1980000" cy="7984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通道余额份额</a:t>
                </a:r>
                <a:endPara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通道标识符</a:t>
                </a: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2B3849C-6E87-A7AD-9C5A-7045F7E11634}"/>
              </a:ext>
            </a:extLst>
          </p:cNvPr>
          <p:cNvGrpSpPr/>
          <p:nvPr/>
        </p:nvGrpSpPr>
        <p:grpSpPr>
          <a:xfrm>
            <a:off x="5046966" y="2852952"/>
            <a:ext cx="4279498" cy="3309822"/>
            <a:chOff x="5046966" y="2439942"/>
            <a:chExt cx="4279498" cy="3309822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033C2C0-EF3C-AD74-DF0F-91C826EB02E3}"/>
                </a:ext>
              </a:extLst>
            </p:cNvPr>
            <p:cNvSpPr/>
            <p:nvPr/>
          </p:nvSpPr>
          <p:spPr>
            <a:xfrm>
              <a:off x="5046966" y="2448059"/>
              <a:ext cx="4279498" cy="3301705"/>
            </a:xfrm>
            <a:prstGeom prst="rect">
              <a:avLst/>
            </a:prstGeom>
            <a:solidFill>
              <a:srgbClr val="115740">
                <a:alpha val="5000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0667ACC1-D72E-B59D-B13A-343DBFADB5E3}"/>
                </a:ext>
              </a:extLst>
            </p:cNvPr>
            <p:cNvSpPr txBox="1"/>
            <p:nvPr/>
          </p:nvSpPr>
          <p:spPr>
            <a:xfrm>
              <a:off x="6674396" y="24399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通道更新</a:t>
              </a:r>
            </a:p>
          </p:txBody>
        </p: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4D16A4D4-E695-8A69-2531-D432635E1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95270" y="2974061"/>
              <a:ext cx="0" cy="2503563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BD8EC2F-A745-D51D-38D9-5BC8D7C4B33A}"/>
                </a:ext>
              </a:extLst>
            </p:cNvPr>
            <p:cNvSpPr txBox="1"/>
            <p:nvPr/>
          </p:nvSpPr>
          <p:spPr>
            <a:xfrm>
              <a:off x="5295270" y="3448334"/>
              <a:ext cx="122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发起交易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FC4EBA3-1C01-6C45-3228-C8692F394C5A}"/>
                </a:ext>
              </a:extLst>
            </p:cNvPr>
            <p:cNvSpPr txBox="1"/>
            <p:nvPr/>
          </p:nvSpPr>
          <p:spPr>
            <a:xfrm>
              <a:off x="5295270" y="4219095"/>
              <a:ext cx="1224000" cy="798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生成新状态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和身份鉴别</a:t>
              </a:r>
            </a:p>
          </p:txBody>
        </p:sp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0596A900-F960-CCE6-5414-93A2A880A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42952" y="2974061"/>
              <a:ext cx="0" cy="25035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C589E4D-F037-B894-56FA-51CF6F57C1F2}"/>
                </a:ext>
              </a:extLst>
            </p:cNvPr>
            <p:cNvSpPr txBox="1"/>
            <p:nvPr/>
          </p:nvSpPr>
          <p:spPr>
            <a:xfrm>
              <a:off x="6642952" y="3006642"/>
              <a:ext cx="2563677" cy="25078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检查：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新状态产生自当前通道状态；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当前通道状态中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Alice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余额支持支付；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Alice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身份鉴别有效。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同意状态更新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24A0404-2F19-A3F9-2A6E-39996C571EBE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3209559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612D2-4843-91B7-2853-34847390E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9480-E50F-0660-47E1-894D16545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比特币区块链每秒产生约 </a:t>
            </a:r>
            <a:r>
              <a:rPr kumimoji="1" lang="en-US" altLang="zh-CN" dirty="0"/>
              <a:t>7</a:t>
            </a:r>
            <a:r>
              <a:rPr kumimoji="1" lang="zh-CN" altLang="en-US" dirty="0"/>
              <a:t> 笔交易，交易确认需要约 </a:t>
            </a:r>
            <a:r>
              <a:rPr kumimoji="1" lang="en-US" altLang="zh-CN" dirty="0"/>
              <a:t>1</a:t>
            </a:r>
            <a:r>
              <a:rPr kumimoji="1" lang="zh-CN" altLang="en-US" dirty="0"/>
              <a:t> 小时。为提高区块链可扩展性，支付通道（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Channel, PC</a:t>
            </a:r>
            <a:r>
              <a:rPr kumimoji="1" lang="zh-CN" altLang="en-US" dirty="0"/>
              <a:t>）技术应运而生。</a:t>
            </a:r>
            <a:r>
              <a:rPr kumimoji="1" lang="en-US" altLang="zh-CN" dirty="0"/>
              <a:t>PC</a:t>
            </a:r>
            <a:r>
              <a:rPr kumimoji="1" lang="zh-CN" altLang="en-US" dirty="0"/>
              <a:t> 的生命周期包括三部分：开启、更新、关闭。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9219F-D2CB-BEF5-AF71-10CFBFD6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2024/4/25</a:t>
            </a:fld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F1281-C798-08E8-4D44-49E91A9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第</a:t>
            </a:r>
            <a:fld id="{47C59260-61C2-334C-98D4-5759D7007D41}" type="slidenum">
              <a:rPr kumimoji="1" lang="zh-CN" altLang="en-US" smtClean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pPr/>
              <a:t>13</a:t>
            </a:fld>
            <a:r>
              <a: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页</a:t>
            </a:r>
            <a:endParaRPr kumimoji="1" lang="zh-CN" altLang="en-US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F81D0666-6C77-6BBC-2C09-09F6597CFC71}"/>
              </a:ext>
            </a:extLst>
          </p:cNvPr>
          <p:cNvGrpSpPr/>
          <p:nvPr/>
        </p:nvGrpSpPr>
        <p:grpSpPr>
          <a:xfrm>
            <a:off x="416959" y="2404297"/>
            <a:ext cx="10878397" cy="4160507"/>
            <a:chOff x="416959" y="2404297"/>
            <a:chExt cx="10878397" cy="416050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F1D2600D-CBC0-3B83-56DA-FF0DB1D40E48}"/>
                </a:ext>
              </a:extLst>
            </p:cNvPr>
            <p:cNvGrpSpPr/>
            <p:nvPr/>
          </p:nvGrpSpPr>
          <p:grpSpPr>
            <a:xfrm>
              <a:off x="416959" y="3105780"/>
              <a:ext cx="1371941" cy="720000"/>
              <a:chOff x="416959" y="2692770"/>
              <a:chExt cx="1371941" cy="720000"/>
            </a:xfrm>
          </p:grpSpPr>
          <p:pic>
            <p:nvPicPr>
              <p:cNvPr id="83" name="图片 82" descr="形状&#10;&#10;低可信度描述已自动生成">
                <a:extLst>
                  <a:ext uri="{FF2B5EF4-FFF2-40B4-BE49-F238E27FC236}">
                    <a16:creationId xmlns:a16="http://schemas.microsoft.com/office/drawing/2014/main" id="{69E53077-8EC4-2D44-F11B-A9D8BFD330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2692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7AE6046-597F-4CFA-96A9-09FAA0F31E2C}"/>
                  </a:ext>
                </a:extLst>
              </p:cNvPr>
              <p:cNvSpPr txBox="1"/>
              <p:nvPr/>
            </p:nvSpPr>
            <p:spPr>
              <a:xfrm>
                <a:off x="416959" y="2883493"/>
                <a:ext cx="6735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Alice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6131D31-6F8D-052C-CECC-CD56CBBB8852}"/>
                </a:ext>
              </a:extLst>
            </p:cNvPr>
            <p:cNvGrpSpPr/>
            <p:nvPr/>
          </p:nvGrpSpPr>
          <p:grpSpPr>
            <a:xfrm>
              <a:off x="513139" y="5442780"/>
              <a:ext cx="1275761" cy="720000"/>
              <a:chOff x="513139" y="5029770"/>
              <a:chExt cx="1275761" cy="720000"/>
            </a:xfrm>
          </p:grpSpPr>
          <p:pic>
            <p:nvPicPr>
              <p:cNvPr id="81" name="图片 80" descr="形状&#10;&#10;低可信度描述已自动生成">
                <a:extLst>
                  <a:ext uri="{FF2B5EF4-FFF2-40B4-BE49-F238E27FC236}">
                    <a16:creationId xmlns:a16="http://schemas.microsoft.com/office/drawing/2014/main" id="{B3D96554-0FE6-7438-FFB6-4FF2C60027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8900" y="5029770"/>
                <a:ext cx="720000" cy="720000"/>
              </a:xfrm>
              <a:prstGeom prst="rect">
                <a:avLst/>
              </a:prstGeom>
            </p:spPr>
          </p:pic>
          <p:sp>
            <p:nvSpPr>
              <p:cNvPr id="82" name="文本框 81">
                <a:extLst>
                  <a:ext uri="{FF2B5EF4-FFF2-40B4-BE49-F238E27FC236}">
                    <a16:creationId xmlns:a16="http://schemas.microsoft.com/office/drawing/2014/main" id="{8807AC30-3DF9-A4A0-279E-F4E04B0A8659}"/>
                  </a:ext>
                </a:extLst>
              </p:cNvPr>
              <p:cNvSpPr txBox="1"/>
              <p:nvPr/>
            </p:nvSpPr>
            <p:spPr>
              <a:xfrm>
                <a:off x="513139" y="5220493"/>
                <a:ext cx="574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Bob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12BD1EBE-A905-4505-DC00-2615CCAAC4C9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92481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D8079B-E7D0-153C-ADAA-F25E1681EA69}"/>
                </a:ext>
              </a:extLst>
            </p:cNvPr>
            <p:cNvSpPr txBox="1"/>
            <p:nvPr/>
          </p:nvSpPr>
          <p:spPr>
            <a:xfrm>
              <a:off x="9913246" y="2404297"/>
              <a:ext cx="13821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Time Period</a:t>
              </a:r>
              <a:endParaRPr kumimoji="1" lang="zh-CN" altLang="en-US" sz="1600" b="1" i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56FF056-7A8D-9E38-5E03-5D3835C0BB51}"/>
                </a:ext>
              </a:extLst>
            </p:cNvPr>
            <p:cNvGrpSpPr/>
            <p:nvPr/>
          </p:nvGrpSpPr>
          <p:grpSpPr>
            <a:xfrm>
              <a:off x="1213456" y="3824280"/>
              <a:ext cx="430887" cy="1620000"/>
              <a:chOff x="1213456" y="3411270"/>
              <a:chExt cx="430887" cy="1620000"/>
            </a:xfrm>
          </p:grpSpPr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DD6B5A97-91A7-CD41-E34A-892907283121}"/>
                  </a:ext>
                </a:extLst>
              </p:cNvPr>
              <p:cNvSpPr txBox="1"/>
              <p:nvPr/>
            </p:nvSpPr>
            <p:spPr>
              <a:xfrm>
                <a:off x="1213456" y="3767139"/>
                <a:ext cx="430887" cy="908262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pPr algn="ctr"/>
                <a:r>
                  <a:rPr kumimoji="1" lang="en-US" altLang="zh-CN" sz="1600" b="1" i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channel</a:t>
                </a:r>
                <a:endParaRPr kumimoji="1" lang="zh-CN" altLang="en-US" sz="1600" b="1" i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cxnSp>
            <p:nvCxnSpPr>
              <p:cNvPr id="79" name="直线连接符 78">
                <a:extLst>
                  <a:ext uri="{FF2B5EF4-FFF2-40B4-BE49-F238E27FC236}">
                    <a16:creationId xmlns:a16="http://schemas.microsoft.com/office/drawing/2014/main" id="{9D357736-A1FA-5948-C58C-23869FACC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3703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>
                <a:extLst>
                  <a:ext uri="{FF2B5EF4-FFF2-40B4-BE49-F238E27FC236}">
                    <a16:creationId xmlns:a16="http://schemas.microsoft.com/office/drawing/2014/main" id="{26425E97-9F66-03A2-48D6-795EF53EC6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098" y="3411270"/>
                <a:ext cx="0" cy="16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A908CD3-F65F-C19F-A2EE-C904C220761A}"/>
                </a:ext>
              </a:extLst>
            </p:cNvPr>
            <p:cNvSpPr txBox="1"/>
            <p:nvPr/>
          </p:nvSpPr>
          <p:spPr>
            <a:xfrm>
              <a:off x="4679589" y="6226250"/>
              <a:ext cx="28328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支付通道生命周期示意图</a:t>
              </a:r>
            </a:p>
          </p:txBody>
        </p:sp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4890595A-4F94-5892-7B0B-645670ED246E}"/>
                </a:ext>
              </a:extLst>
            </p:cNvPr>
            <p:cNvCxnSpPr>
              <a:cxnSpLocks/>
            </p:cNvCxnSpPr>
            <p:nvPr/>
          </p:nvCxnSpPr>
          <p:spPr>
            <a:xfrm>
              <a:off x="1991638" y="2742851"/>
              <a:ext cx="0" cy="3417827"/>
            </a:xfrm>
            <a:prstGeom prst="line">
              <a:avLst/>
            </a:prstGeom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09601D75-B509-EF16-5A22-A28CBC6E8A44}"/>
              </a:ext>
            </a:extLst>
          </p:cNvPr>
          <p:cNvGrpSpPr/>
          <p:nvPr/>
        </p:nvGrpSpPr>
        <p:grpSpPr>
          <a:xfrm>
            <a:off x="2094997" y="2858977"/>
            <a:ext cx="2848610" cy="3303800"/>
            <a:chOff x="2094997" y="2858977"/>
            <a:chExt cx="2848610" cy="33038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5FFC9F1-BDA2-1601-D671-41D6F5E94AEB}"/>
                </a:ext>
              </a:extLst>
            </p:cNvPr>
            <p:cNvSpPr/>
            <p:nvPr/>
          </p:nvSpPr>
          <p:spPr>
            <a:xfrm>
              <a:off x="2094997" y="2858977"/>
              <a:ext cx="2848610" cy="3303800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16B67AB0-0903-7511-E4E6-0BB8DEF9C836}"/>
                </a:ext>
              </a:extLst>
            </p:cNvPr>
            <p:cNvGrpSpPr/>
            <p:nvPr/>
          </p:nvGrpSpPr>
          <p:grpSpPr>
            <a:xfrm>
              <a:off x="2199309" y="3388213"/>
              <a:ext cx="360000" cy="2492132"/>
              <a:chOff x="2388161" y="2977614"/>
              <a:chExt cx="360000" cy="2492132"/>
            </a:xfrm>
          </p:grpSpPr>
          <p:pic>
            <p:nvPicPr>
              <p:cNvPr id="75" name="图片 74" descr="形状&#10;&#10;低可信度描述已自动生成">
                <a:extLst>
                  <a:ext uri="{FF2B5EF4-FFF2-40B4-BE49-F238E27FC236}">
                    <a16:creationId xmlns:a16="http://schemas.microsoft.com/office/drawing/2014/main" id="{35060330-A2F9-67D3-ACC0-EBABD4E5F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749967">
                <a:off x="2388161" y="4041269"/>
                <a:ext cx="360000" cy="360000"/>
              </a:xfrm>
              <a:prstGeom prst="rect">
                <a:avLst/>
              </a:prstGeom>
            </p:spPr>
          </p:pic>
          <p:cxnSp>
            <p:nvCxnSpPr>
              <p:cNvPr id="76" name="直线箭头连接符 75">
                <a:extLst>
                  <a:ext uri="{FF2B5EF4-FFF2-40B4-BE49-F238E27FC236}">
                    <a16:creationId xmlns:a16="http://schemas.microsoft.com/office/drawing/2014/main" id="{3698E2EC-060E-0EBF-B9ED-0B01E4CFBB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1684" y="2977614"/>
                <a:ext cx="6152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线箭头连接符 76">
                <a:extLst>
                  <a:ext uri="{FF2B5EF4-FFF2-40B4-BE49-F238E27FC236}">
                    <a16:creationId xmlns:a16="http://schemas.microsoft.com/office/drawing/2014/main" id="{E1791230-8CF7-3D2A-8E9D-77FF2C5C0C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1684" y="4389746"/>
                <a:ext cx="0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F2AAE04-303C-E014-DB6C-DD513353E020}"/>
                </a:ext>
              </a:extLst>
            </p:cNvPr>
            <p:cNvSpPr txBox="1"/>
            <p:nvPr/>
          </p:nvSpPr>
          <p:spPr>
            <a:xfrm>
              <a:off x="2577646" y="3523661"/>
              <a:ext cx="22744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交易双方托管链上资金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B10C6D5C-D1AF-72F0-8927-D1A1FD91C352}"/>
                </a:ext>
              </a:extLst>
            </p:cNvPr>
            <p:cNvSpPr txBox="1"/>
            <p:nvPr/>
          </p:nvSpPr>
          <p:spPr>
            <a:xfrm>
              <a:off x="3006982" y="2863195"/>
              <a:ext cx="1024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通道开启</a:t>
              </a: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FCE2E1E-0667-17E7-2148-577B70B960E8}"/>
                </a:ext>
              </a:extLst>
            </p:cNvPr>
            <p:cNvGrpSpPr/>
            <p:nvPr/>
          </p:nvGrpSpPr>
          <p:grpSpPr>
            <a:xfrm>
              <a:off x="2732455" y="4097564"/>
              <a:ext cx="1980996" cy="1440000"/>
              <a:chOff x="4318452" y="3498857"/>
              <a:chExt cx="1980996" cy="1440000"/>
            </a:xfrm>
          </p:grpSpPr>
          <p:sp>
            <p:nvSpPr>
              <p:cNvPr id="66" name="流程 65">
                <a:extLst>
                  <a:ext uri="{FF2B5EF4-FFF2-40B4-BE49-F238E27FC236}">
                    <a16:creationId xmlns:a16="http://schemas.microsoft.com/office/drawing/2014/main" id="{1CE242E7-A654-9453-3EAB-F6AC03B12B73}"/>
                  </a:ext>
                </a:extLst>
              </p:cNvPr>
              <p:cNvSpPr/>
              <p:nvPr/>
            </p:nvSpPr>
            <p:spPr>
              <a:xfrm>
                <a:off x="4318950" y="3498857"/>
                <a:ext cx="1980000" cy="1440000"/>
              </a:xfrm>
              <a:prstGeom prst="flowChartProcess">
                <a:avLst/>
              </a:prstGeom>
              <a:solidFill>
                <a:srgbClr val="C00000">
                  <a:alpha val="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98F18421-0970-885E-9F52-D45153A73B98}"/>
                  </a:ext>
                </a:extLst>
              </p:cNvPr>
              <p:cNvSpPr txBox="1"/>
              <p:nvPr/>
            </p:nvSpPr>
            <p:spPr>
              <a:xfrm>
                <a:off x="4319448" y="3536436"/>
                <a:ext cx="1980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通道状态</a:t>
                </a:r>
              </a:p>
            </p:txBody>
          </p:sp>
          <p:cxnSp>
            <p:nvCxnSpPr>
              <p:cNvPr id="70" name="直线连接符 69">
                <a:extLst>
                  <a:ext uri="{FF2B5EF4-FFF2-40B4-BE49-F238E27FC236}">
                    <a16:creationId xmlns:a16="http://schemas.microsoft.com/office/drawing/2014/main" id="{84A7B9FE-94C4-58B0-FA78-6919FC28D9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8950" y="3895492"/>
                <a:ext cx="196380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6EF2650F-61B7-8F9A-EDA5-FFD812A1572B}"/>
                  </a:ext>
                </a:extLst>
              </p:cNvPr>
              <p:cNvSpPr txBox="1"/>
              <p:nvPr/>
            </p:nvSpPr>
            <p:spPr>
              <a:xfrm>
                <a:off x="4318452" y="3992172"/>
                <a:ext cx="1980000" cy="7984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通道余额份额</a:t>
                </a:r>
                <a:endPara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+mj-ea"/>
                  <a:buAutoNum type="circleNumDbPlain"/>
                </a:pPr>
                <a:r>
                  <a: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通道标识符</a:t>
                </a: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2B3849C-6E87-A7AD-9C5A-7045F7E11634}"/>
              </a:ext>
            </a:extLst>
          </p:cNvPr>
          <p:cNvGrpSpPr/>
          <p:nvPr/>
        </p:nvGrpSpPr>
        <p:grpSpPr>
          <a:xfrm>
            <a:off x="5046966" y="2852952"/>
            <a:ext cx="4279498" cy="3309822"/>
            <a:chOff x="5046966" y="2439942"/>
            <a:chExt cx="4279498" cy="3309822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033C2C0-EF3C-AD74-DF0F-91C826EB02E3}"/>
                </a:ext>
              </a:extLst>
            </p:cNvPr>
            <p:cNvSpPr/>
            <p:nvPr/>
          </p:nvSpPr>
          <p:spPr>
            <a:xfrm>
              <a:off x="5046966" y="2448059"/>
              <a:ext cx="4279498" cy="3301705"/>
            </a:xfrm>
            <a:prstGeom prst="rect">
              <a:avLst/>
            </a:prstGeom>
            <a:solidFill>
              <a:srgbClr val="115740">
                <a:alpha val="5000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0667ACC1-D72E-B59D-B13A-343DBFADB5E3}"/>
                </a:ext>
              </a:extLst>
            </p:cNvPr>
            <p:cNvSpPr txBox="1"/>
            <p:nvPr/>
          </p:nvSpPr>
          <p:spPr>
            <a:xfrm>
              <a:off x="6674396" y="24399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通道更新</a:t>
              </a:r>
            </a:p>
          </p:txBody>
        </p: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4D16A4D4-E695-8A69-2531-D432635E1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95270" y="2974061"/>
              <a:ext cx="0" cy="2503563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BD8EC2F-A745-D51D-38D9-5BC8D7C4B33A}"/>
                </a:ext>
              </a:extLst>
            </p:cNvPr>
            <p:cNvSpPr txBox="1"/>
            <p:nvPr/>
          </p:nvSpPr>
          <p:spPr>
            <a:xfrm>
              <a:off x="5295270" y="3448334"/>
              <a:ext cx="122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发起交易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FC4EBA3-1C01-6C45-3228-C8692F394C5A}"/>
                </a:ext>
              </a:extLst>
            </p:cNvPr>
            <p:cNvSpPr txBox="1"/>
            <p:nvPr/>
          </p:nvSpPr>
          <p:spPr>
            <a:xfrm>
              <a:off x="5295270" y="4219095"/>
              <a:ext cx="1224000" cy="798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生成新状态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和身份鉴别</a:t>
              </a:r>
            </a:p>
          </p:txBody>
        </p:sp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0596A900-F960-CCE6-5414-93A2A880A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42952" y="2974061"/>
              <a:ext cx="0" cy="25035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C589E4D-F037-B894-56FA-51CF6F57C1F2}"/>
                </a:ext>
              </a:extLst>
            </p:cNvPr>
            <p:cNvSpPr txBox="1"/>
            <p:nvPr/>
          </p:nvSpPr>
          <p:spPr>
            <a:xfrm>
              <a:off x="6642952" y="3006642"/>
              <a:ext cx="2563677" cy="25078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检查：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新状态产生自当前通道状态；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当前通道状态中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Alice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余额支持支付；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lt"/>
                <a:buAutoNum type="alphaLcParenR"/>
              </a:pP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Alice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身份鉴别有效。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同意状态更新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8E1AE70-DA22-3F4B-B585-FC90872C2453}"/>
              </a:ext>
            </a:extLst>
          </p:cNvPr>
          <p:cNvGrpSpPr/>
          <p:nvPr/>
        </p:nvGrpSpPr>
        <p:grpSpPr>
          <a:xfrm>
            <a:off x="9419510" y="2858977"/>
            <a:ext cx="1820285" cy="3301701"/>
            <a:chOff x="9419510" y="2445967"/>
            <a:chExt cx="1820285" cy="3301701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89E101CA-1ABB-3A0C-7370-EDC37CD4D85B}"/>
                </a:ext>
              </a:extLst>
            </p:cNvPr>
            <p:cNvSpPr/>
            <p:nvPr/>
          </p:nvSpPr>
          <p:spPr>
            <a:xfrm>
              <a:off x="9419510" y="2445967"/>
              <a:ext cx="1820285" cy="3301701"/>
            </a:xfrm>
            <a:prstGeom prst="rect">
              <a:avLst/>
            </a:prstGeom>
            <a:solidFill>
              <a:srgbClr val="042554">
                <a:alpha val="5000"/>
              </a:srgbClr>
            </a:solidFill>
            <a:ln>
              <a:solidFill>
                <a:srgbClr val="042554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3A4934C-E203-2861-8C23-9AD5EC596239}"/>
                </a:ext>
              </a:extLst>
            </p:cNvPr>
            <p:cNvSpPr txBox="1"/>
            <p:nvPr/>
          </p:nvSpPr>
          <p:spPr>
            <a:xfrm>
              <a:off x="9817333" y="24501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通道关闭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2406BE78-5A5A-3C37-753A-9A3B7FF0A59B}"/>
                </a:ext>
              </a:extLst>
            </p:cNvPr>
            <p:cNvGrpSpPr/>
            <p:nvPr/>
          </p:nvGrpSpPr>
          <p:grpSpPr>
            <a:xfrm>
              <a:off x="9526922" y="2975203"/>
              <a:ext cx="360000" cy="2492132"/>
              <a:chOff x="2388161" y="2977614"/>
              <a:chExt cx="360000" cy="2492132"/>
            </a:xfrm>
          </p:grpSpPr>
          <p:pic>
            <p:nvPicPr>
              <p:cNvPr id="43" name="图片 42" descr="形状&#10;&#10;低可信度描述已自动生成">
                <a:extLst>
                  <a:ext uri="{FF2B5EF4-FFF2-40B4-BE49-F238E27FC236}">
                    <a16:creationId xmlns:a16="http://schemas.microsoft.com/office/drawing/2014/main" id="{5085F1A9-E4F8-7220-5A32-F605844E26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749967">
                <a:off x="2388161" y="4041269"/>
                <a:ext cx="360000" cy="360000"/>
              </a:xfrm>
              <a:prstGeom prst="rect">
                <a:avLst/>
              </a:prstGeom>
            </p:spPr>
          </p:pic>
          <p:cxnSp>
            <p:nvCxnSpPr>
              <p:cNvPr id="45" name="直线箭头连接符 44">
                <a:extLst>
                  <a:ext uri="{FF2B5EF4-FFF2-40B4-BE49-F238E27FC236}">
                    <a16:creationId xmlns:a16="http://schemas.microsoft.com/office/drawing/2014/main" id="{2F5AB106-4844-72F5-E71F-6ED273A361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1684" y="2977614"/>
                <a:ext cx="6152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线箭头连接符 45">
                <a:extLst>
                  <a:ext uri="{FF2B5EF4-FFF2-40B4-BE49-F238E27FC236}">
                    <a16:creationId xmlns:a16="http://schemas.microsoft.com/office/drawing/2014/main" id="{9CDE6D82-7A31-75A8-8DA9-1D1D38B4BD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61684" y="4389746"/>
                <a:ext cx="0" cy="10800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9EB4CEB-0A63-A07E-1D96-C060C7680659}"/>
                </a:ext>
              </a:extLst>
            </p:cNvPr>
            <p:cNvSpPr txBox="1"/>
            <p:nvPr/>
          </p:nvSpPr>
          <p:spPr>
            <a:xfrm>
              <a:off x="9926541" y="3625688"/>
              <a:ext cx="1303104" cy="116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根据通道最终状态赎回双方资金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24A0404-2F19-A3F9-2A6E-39996C571EBE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860519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612D2-4843-91B7-2853-34847390E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9480-E50F-0660-47E1-894D16545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支付通道可以分为支付通道网络（</a:t>
            </a:r>
            <a:r>
              <a:rPr kumimoji="1" lang="en-US" altLang="zh-CN" dirty="0"/>
              <a:t>PCN</a:t>
            </a:r>
            <a:r>
              <a:rPr kumimoji="1" lang="zh-CN" altLang="en-US" dirty="0"/>
              <a:t>）和支付通道集线器（</a:t>
            </a:r>
            <a:r>
              <a:rPr kumimoji="1" lang="en-US" altLang="zh-CN" dirty="0"/>
              <a:t>PCH</a:t>
            </a:r>
            <a:r>
              <a:rPr kumimoji="1" lang="zh-CN" altLang="en-US" dirty="0"/>
              <a:t>）两种类型。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9219F-D2CB-BEF5-AF71-10CFBFD6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F1281-C798-08E8-4D44-49E91A9C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40DD0982-7E30-06BF-B121-73C5C833356B}"/>
              </a:ext>
            </a:extLst>
          </p:cNvPr>
          <p:cNvGrpSpPr/>
          <p:nvPr/>
        </p:nvGrpSpPr>
        <p:grpSpPr>
          <a:xfrm>
            <a:off x="816085" y="2711008"/>
            <a:ext cx="10817412" cy="3757312"/>
            <a:chOff x="816085" y="2711008"/>
            <a:chExt cx="10817412" cy="3757312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E63D3D1-89FA-3888-9824-EF9C79F59DDA}"/>
                </a:ext>
              </a:extLst>
            </p:cNvPr>
            <p:cNvSpPr txBox="1"/>
            <p:nvPr/>
          </p:nvSpPr>
          <p:spPr>
            <a:xfrm>
              <a:off x="5083543" y="6129766"/>
              <a:ext cx="20249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3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支付通道示意图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27592390-DBBE-65FC-2E03-F9B5AA9E5D53}"/>
                </a:ext>
              </a:extLst>
            </p:cNvPr>
            <p:cNvGrpSpPr/>
            <p:nvPr/>
          </p:nvGrpSpPr>
          <p:grpSpPr>
            <a:xfrm>
              <a:off x="816085" y="2711008"/>
              <a:ext cx="10817412" cy="3384992"/>
              <a:chOff x="816085" y="2711008"/>
              <a:chExt cx="10817412" cy="3384992"/>
            </a:xfrm>
          </p:grpSpPr>
          <p:grpSp>
            <p:nvGrpSpPr>
              <p:cNvPr id="184" name="组合 183">
                <a:extLst>
                  <a:ext uri="{FF2B5EF4-FFF2-40B4-BE49-F238E27FC236}">
                    <a16:creationId xmlns:a16="http://schemas.microsoft.com/office/drawing/2014/main" id="{52578662-B50F-ED1C-06D5-D25B2E1AC5E8}"/>
                  </a:ext>
                </a:extLst>
              </p:cNvPr>
              <p:cNvGrpSpPr/>
              <p:nvPr/>
            </p:nvGrpSpPr>
            <p:grpSpPr>
              <a:xfrm>
                <a:off x="816085" y="2711008"/>
                <a:ext cx="5040000" cy="3384992"/>
                <a:chOff x="816085" y="2711008"/>
                <a:chExt cx="5040000" cy="3384992"/>
              </a:xfrm>
            </p:grpSpPr>
            <p:grpSp>
              <p:nvGrpSpPr>
                <p:cNvPr id="74" name="组合 73">
                  <a:extLst>
                    <a:ext uri="{FF2B5EF4-FFF2-40B4-BE49-F238E27FC236}">
                      <a16:creationId xmlns:a16="http://schemas.microsoft.com/office/drawing/2014/main" id="{78ED8CAB-4FC3-B89C-1CBE-38D1445778E3}"/>
                    </a:ext>
                  </a:extLst>
                </p:cNvPr>
                <p:cNvGrpSpPr/>
                <p:nvPr/>
              </p:nvGrpSpPr>
              <p:grpSpPr>
                <a:xfrm>
                  <a:off x="816085" y="2711008"/>
                  <a:ext cx="5040000" cy="2878677"/>
                  <a:chOff x="438599" y="2900193"/>
                  <a:chExt cx="5040000" cy="2878677"/>
                </a:xfrm>
              </p:grpSpPr>
              <p:cxnSp>
                <p:nvCxnSpPr>
                  <p:cNvPr id="22" name="直线连接符 21">
                    <a:extLst>
                      <a:ext uri="{FF2B5EF4-FFF2-40B4-BE49-F238E27FC236}">
                        <a16:creationId xmlns:a16="http://schemas.microsoft.com/office/drawing/2014/main" id="{6AD2448D-5911-857B-9482-09511652F5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38599" y="3706969"/>
                    <a:ext cx="504000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9" name="组合 28">
                    <a:extLst>
                      <a:ext uri="{FF2B5EF4-FFF2-40B4-BE49-F238E27FC236}">
                        <a16:creationId xmlns:a16="http://schemas.microsoft.com/office/drawing/2014/main" id="{8BA1CA3B-30FF-8549-B1E6-C997CB2D96D9}"/>
                      </a:ext>
                    </a:extLst>
                  </p:cNvPr>
                  <p:cNvGrpSpPr/>
                  <p:nvPr/>
                </p:nvGrpSpPr>
                <p:grpSpPr>
                  <a:xfrm>
                    <a:off x="599507" y="2900193"/>
                    <a:ext cx="4718183" cy="584775"/>
                    <a:chOff x="599507" y="2900193"/>
                    <a:chExt cx="4718183" cy="584775"/>
                  </a:xfrm>
                </p:grpSpPr>
                <p:grpSp>
                  <p:nvGrpSpPr>
                    <p:cNvPr id="28" name="组合 27">
                      <a:extLst>
                        <a:ext uri="{FF2B5EF4-FFF2-40B4-BE49-F238E27FC236}">
                          <a16:creationId xmlns:a16="http://schemas.microsoft.com/office/drawing/2014/main" id="{F5E556EF-0B80-BFA7-6BE9-90A414290EF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26706" y="2922580"/>
                      <a:ext cx="3390984" cy="540000"/>
                      <a:chOff x="1926706" y="2922580"/>
                      <a:chExt cx="3390984" cy="540000"/>
                    </a:xfrm>
                  </p:grpSpPr>
                  <p:sp>
                    <p:nvSpPr>
                      <p:cNvPr id="8" name="立方体 7">
                        <a:extLst>
                          <a:ext uri="{FF2B5EF4-FFF2-40B4-BE49-F238E27FC236}">
                            <a16:creationId xmlns:a16="http://schemas.microsoft.com/office/drawing/2014/main" id="{9DAF4BD7-768A-56E7-0F9C-93629E39F485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1926706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9" name="立方体 8">
                        <a:extLst>
                          <a:ext uri="{FF2B5EF4-FFF2-40B4-BE49-F238E27FC236}">
                            <a16:creationId xmlns:a16="http://schemas.microsoft.com/office/drawing/2014/main" id="{51AC190C-06A9-0FE6-A635-F62E51BE8569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2879464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0" name="立方体 9">
                        <a:extLst>
                          <a:ext uri="{FF2B5EF4-FFF2-40B4-BE49-F238E27FC236}">
                            <a16:creationId xmlns:a16="http://schemas.microsoft.com/office/drawing/2014/main" id="{FF3ED65A-5E64-CE3E-F010-21FB653E7331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3829792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" name="右箭头 12">
                        <a:extLst>
                          <a:ext uri="{FF2B5EF4-FFF2-40B4-BE49-F238E27FC236}">
                            <a16:creationId xmlns:a16="http://schemas.microsoft.com/office/drawing/2014/main" id="{B35E0D37-8458-0354-66A4-AF0AA45849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085" y="3197049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5" name="右箭头 14">
                        <a:extLst>
                          <a:ext uri="{FF2B5EF4-FFF2-40B4-BE49-F238E27FC236}">
                            <a16:creationId xmlns:a16="http://schemas.microsoft.com/office/drawing/2014/main" id="{1EF79D73-6861-4F44-D4DC-2CBAEB605B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81843" y="3192580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6" name="立方体 15">
                        <a:extLst>
                          <a:ext uri="{FF2B5EF4-FFF2-40B4-BE49-F238E27FC236}">
                            <a16:creationId xmlns:a16="http://schemas.microsoft.com/office/drawing/2014/main" id="{EDB0E778-CE2D-C0DD-A38E-0EF6ACABCB7A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4777690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7" name="右箭头 16">
                        <a:extLst>
                          <a:ext uri="{FF2B5EF4-FFF2-40B4-BE49-F238E27FC236}">
                            <a16:creationId xmlns:a16="http://schemas.microsoft.com/office/drawing/2014/main" id="{26B85961-187F-5764-6DBE-69BA41C79B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29741" y="3192580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</p:grpSp>
                <p:sp>
                  <p:nvSpPr>
                    <p:cNvPr id="25" name="文本框 24">
                      <a:extLst>
                        <a:ext uri="{FF2B5EF4-FFF2-40B4-BE49-F238E27FC236}">
                          <a16:creationId xmlns:a16="http://schemas.microsoft.com/office/drawing/2014/main" id="{AED37EB2-321C-EB31-5FE7-0798C8C448D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507" y="2900193"/>
                      <a:ext cx="124104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Public</a:t>
                      </a:r>
                    </a:p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Blockchain</a:t>
                      </a:r>
                      <a:endParaRPr kumimoji="1" lang="zh-CN" altLang="en-US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p:grpSp>
              <p:grpSp>
                <p:nvGrpSpPr>
                  <p:cNvPr id="73" name="组合 72">
                    <a:extLst>
                      <a:ext uri="{FF2B5EF4-FFF2-40B4-BE49-F238E27FC236}">
                        <a16:creationId xmlns:a16="http://schemas.microsoft.com/office/drawing/2014/main" id="{0E67F514-FE59-E5D8-FEF6-59395D537B87}"/>
                      </a:ext>
                    </a:extLst>
                  </p:cNvPr>
                  <p:cNvGrpSpPr/>
                  <p:nvPr/>
                </p:nvGrpSpPr>
                <p:grpSpPr>
                  <a:xfrm>
                    <a:off x="605695" y="3462581"/>
                    <a:ext cx="4610249" cy="2316289"/>
                    <a:chOff x="605695" y="3462581"/>
                    <a:chExt cx="4610249" cy="2316289"/>
                  </a:xfrm>
                </p:grpSpPr>
                <p:sp>
                  <p:nvSpPr>
                    <p:cNvPr id="27" name="文本框 26">
                      <a:extLst>
                        <a:ext uri="{FF2B5EF4-FFF2-40B4-BE49-F238E27FC236}">
                          <a16:creationId xmlns:a16="http://schemas.microsoft.com/office/drawing/2014/main" id="{021A2D86-8CAB-7E87-459E-AB56807300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5695" y="3928969"/>
                      <a:ext cx="1901483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Payment Channel</a:t>
                      </a:r>
                    </a:p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Network</a:t>
                      </a:r>
                      <a:endParaRPr kumimoji="1" lang="zh-CN" altLang="en-US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  <p:grpSp>
                  <p:nvGrpSpPr>
                    <p:cNvPr id="72" name="组合 71">
                      <a:extLst>
                        <a:ext uri="{FF2B5EF4-FFF2-40B4-BE49-F238E27FC236}">
                          <a16:creationId xmlns:a16="http://schemas.microsoft.com/office/drawing/2014/main" id="{D33A86DB-B8B6-E846-CFD9-9D72896E55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024091" y="3462581"/>
                      <a:ext cx="3191853" cy="2316289"/>
                      <a:chOff x="2024091" y="3462581"/>
                      <a:chExt cx="3191853" cy="2316289"/>
                    </a:xfrm>
                  </p:grpSpPr>
                  <p:pic>
                    <p:nvPicPr>
                      <p:cNvPr id="20" name="图片 19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7423B0EF-9B50-1F4D-286D-37308ACAC88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24091" y="4730602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1" name="图片 30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938C1141-3944-89D8-6F92-ECC39762965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 rot="18824499">
                        <a:off x="2377530" y="4517219"/>
                        <a:ext cx="180000" cy="180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2" name="图片 31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56FBCABB-D202-C0DB-81B7-31E219F9C51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57667" y="4298602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3" name="图片 32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80BDA942-5E57-A744-D53E-DF81C27371B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21707" y="4846374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4" name="图片 33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0960E646-5FFC-02E6-2A81-265D6F93E16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52802" y="5346870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5" name="图片 34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46135020-94E9-3D13-75CD-7B250058C8E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3707" y="4151984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36" name="图片 35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7DE317F9-4B93-5EDD-74A6-EBABA470D70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83944" y="4642360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38" name="直线箭头连接符 37">
                        <a:extLst>
                          <a:ext uri="{FF2B5EF4-FFF2-40B4-BE49-F238E27FC236}">
                            <a16:creationId xmlns:a16="http://schemas.microsoft.com/office/drawing/2014/main" id="{C38523B6-0A66-8AEB-E92E-EAEC53804D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2436284" y="4621340"/>
                        <a:ext cx="237600" cy="189587"/>
                      </a:xfrm>
                      <a:prstGeom prst="straightConnector1">
                        <a:avLst/>
                      </a:prstGeom>
                      <a:ln w="38100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1" name="直线箭头连接符 40">
                        <a:extLst>
                          <a:ext uri="{FF2B5EF4-FFF2-40B4-BE49-F238E27FC236}">
                            <a16:creationId xmlns:a16="http://schemas.microsoft.com/office/drawing/2014/main" id="{255AFBCA-8C61-A99F-9C15-3E89D9D62E8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089667" y="4659567"/>
                        <a:ext cx="432000" cy="284375"/>
                      </a:xfrm>
                      <a:prstGeom prst="straightConnector1">
                        <a:avLst/>
                      </a:prstGeom>
                      <a:ln w="38100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4" name="直线箭头连接符 43">
                        <a:extLst>
                          <a:ext uri="{FF2B5EF4-FFF2-40B4-BE49-F238E27FC236}">
                            <a16:creationId xmlns:a16="http://schemas.microsoft.com/office/drawing/2014/main" id="{3B0E222B-2B7C-EBE4-DC79-CFB9B122EFA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3995747" y="4858360"/>
                        <a:ext cx="756000" cy="204014"/>
                      </a:xfrm>
                      <a:prstGeom prst="straightConnector1">
                        <a:avLst/>
                      </a:prstGeom>
                      <a:ln w="38100">
                        <a:solidFill>
                          <a:schemeClr val="tx1"/>
                        </a:solidFill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pic>
                    <p:nvPicPr>
                      <p:cNvPr id="47" name="图片 46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4286A5D2-75C0-78CE-0DAD-19CCD755530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 rot="1650851">
                        <a:off x="3262479" y="4584506"/>
                        <a:ext cx="180000" cy="180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8" name="图片 47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7C00A093-FCCD-2D39-A6A6-7BBE15FECA4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 rot="19753537">
                        <a:off x="4188336" y="4757277"/>
                        <a:ext cx="180000" cy="180000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50" name="直线箭头连接符 49">
                        <a:extLst>
                          <a:ext uri="{FF2B5EF4-FFF2-40B4-BE49-F238E27FC236}">
                            <a16:creationId xmlns:a16="http://schemas.microsoft.com/office/drawing/2014/main" id="{3E665FC8-B120-B1D4-51B0-24576EF88CA8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>
                        <a:off x="2436284" y="5089032"/>
                        <a:ext cx="511734" cy="360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5" name="直线箭头连接符 54">
                        <a:extLst>
                          <a:ext uri="{FF2B5EF4-FFF2-40B4-BE49-F238E27FC236}">
                            <a16:creationId xmlns:a16="http://schemas.microsoft.com/office/drawing/2014/main" id="{43E0F326-5C9C-1ED6-6AE7-134DF45067B9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 flipV="1">
                        <a:off x="3352165" y="5217675"/>
                        <a:ext cx="227993" cy="216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7" name="直线箭头连接符 56">
                        <a:extLst>
                          <a:ext uri="{FF2B5EF4-FFF2-40B4-BE49-F238E27FC236}">
                            <a16:creationId xmlns:a16="http://schemas.microsoft.com/office/drawing/2014/main" id="{4905444F-AB5D-C488-B4A6-01C07836BD07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 flipV="1">
                        <a:off x="3110688" y="4327607"/>
                        <a:ext cx="814953" cy="1332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9" name="直线箭头连接符 58">
                        <a:extLst>
                          <a:ext uri="{FF2B5EF4-FFF2-40B4-BE49-F238E27FC236}">
                            <a16:creationId xmlns:a16="http://schemas.microsoft.com/office/drawing/2014/main" id="{2A3488F4-9229-FCF9-6B64-0549482746ED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>
                        <a:off x="4396218" y="4410024"/>
                        <a:ext cx="447887" cy="288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pic>
                    <p:nvPicPr>
                      <p:cNvPr id="67" name="图片 66" descr="图标&#10;&#10;描述已自动生成">
                        <a:extLst>
                          <a:ext uri="{FF2B5EF4-FFF2-40B4-BE49-F238E27FC236}">
                            <a16:creationId xmlns:a16="http://schemas.microsoft.com/office/drawing/2014/main" id="{30735446-1497-45EE-9496-67EB58D1CB5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87081" y="4825160"/>
                        <a:ext cx="288000" cy="288000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68" name="肘形连接符 67">
                        <a:extLst>
                          <a:ext uri="{FF2B5EF4-FFF2-40B4-BE49-F238E27FC236}">
                            <a16:creationId xmlns:a16="http://schemas.microsoft.com/office/drawing/2014/main" id="{D7A64F2E-9810-2B59-C341-49542B818239}"/>
                          </a:ext>
                        </a:extLst>
                      </p:cNvPr>
                      <p:cNvCxnSpPr>
                        <a:cxnSpLocks/>
                        <a:stCxn id="67" idx="0"/>
                        <a:endCxn id="16" idx="3"/>
                      </p:cNvCxnSpPr>
                      <p:nvPr/>
                    </p:nvCxnSpPr>
                    <p:spPr>
                      <a:xfrm rot="5400000" flipH="1" flipV="1">
                        <a:off x="3424345" y="3269316"/>
                        <a:ext cx="1362580" cy="1749109"/>
                      </a:xfrm>
                      <a:prstGeom prst="bentConnector3">
                        <a:avLst>
                          <a:gd name="adj1" fmla="val 63884"/>
                        </a:avLst>
                      </a:prstGeom>
                      <a:ln>
                        <a:solidFill>
                          <a:srgbClr val="C00000"/>
                        </a:solidFill>
                        <a:prstDash val="solid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182" name="文本框 181">
                  <a:extLst>
                    <a:ext uri="{FF2B5EF4-FFF2-40B4-BE49-F238E27FC236}">
                      <a16:creationId xmlns:a16="http://schemas.microsoft.com/office/drawing/2014/main" id="{B38FA3B0-F09B-D9BC-5897-00893ED7CCB8}"/>
                    </a:ext>
                  </a:extLst>
                </p:cNvPr>
                <p:cNvSpPr txBox="1"/>
                <p:nvPr/>
              </p:nvSpPr>
              <p:spPr>
                <a:xfrm>
                  <a:off x="2377328" y="5757446"/>
                  <a:ext cx="191751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（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a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）支付通道网络</a:t>
                  </a:r>
                </a:p>
              </p:txBody>
            </p:sp>
          </p:grp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BC1B3732-ACED-9299-4188-5EC1B2615A1F}"/>
                  </a:ext>
                </a:extLst>
              </p:cNvPr>
              <p:cNvGrpSpPr/>
              <p:nvPr/>
            </p:nvGrpSpPr>
            <p:grpSpPr>
              <a:xfrm>
                <a:off x="6314007" y="2711008"/>
                <a:ext cx="5319490" cy="3384992"/>
                <a:chOff x="6314007" y="2711008"/>
                <a:chExt cx="5319490" cy="3384992"/>
              </a:xfrm>
            </p:grpSpPr>
            <p:sp>
              <p:nvSpPr>
                <p:cNvPr id="183" name="文本框 182">
                  <a:extLst>
                    <a:ext uri="{FF2B5EF4-FFF2-40B4-BE49-F238E27FC236}">
                      <a16:creationId xmlns:a16="http://schemas.microsoft.com/office/drawing/2014/main" id="{BE9C1925-29F3-4CD8-9780-9211078F108A}"/>
                    </a:ext>
                  </a:extLst>
                </p:cNvPr>
                <p:cNvSpPr txBox="1"/>
                <p:nvPr/>
              </p:nvSpPr>
              <p:spPr>
                <a:xfrm>
                  <a:off x="7788956" y="5757446"/>
                  <a:ext cx="213391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（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b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）支付通道集线器</a:t>
                  </a:r>
                </a:p>
              </p:txBody>
            </p:sp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0728E96C-54D2-80FD-C9F0-83689EFCE0E4}"/>
                    </a:ext>
                  </a:extLst>
                </p:cNvPr>
                <p:cNvGrpSpPr/>
                <p:nvPr/>
              </p:nvGrpSpPr>
              <p:grpSpPr>
                <a:xfrm>
                  <a:off x="6314007" y="2711008"/>
                  <a:ext cx="5319490" cy="3187343"/>
                  <a:chOff x="6314007" y="2711008"/>
                  <a:chExt cx="5319490" cy="3187343"/>
                </a:xfrm>
              </p:grpSpPr>
              <p:cxnSp>
                <p:nvCxnSpPr>
                  <p:cNvPr id="109" name="直线连接符 108">
                    <a:extLst>
                      <a:ext uri="{FF2B5EF4-FFF2-40B4-BE49-F238E27FC236}">
                        <a16:creationId xmlns:a16="http://schemas.microsoft.com/office/drawing/2014/main" id="{66475706-61E7-D437-8BC0-297055873A3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335915" y="3517784"/>
                    <a:ext cx="504000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10" name="组合 109">
                    <a:extLst>
                      <a:ext uri="{FF2B5EF4-FFF2-40B4-BE49-F238E27FC236}">
                        <a16:creationId xmlns:a16="http://schemas.microsoft.com/office/drawing/2014/main" id="{3AE9C340-D3EE-3AE0-2BA8-E82C9BFD0EEA}"/>
                      </a:ext>
                    </a:extLst>
                  </p:cNvPr>
                  <p:cNvGrpSpPr/>
                  <p:nvPr/>
                </p:nvGrpSpPr>
                <p:grpSpPr>
                  <a:xfrm>
                    <a:off x="6496823" y="2711008"/>
                    <a:ext cx="4718183" cy="584775"/>
                    <a:chOff x="599507" y="2900193"/>
                    <a:chExt cx="4718183" cy="584775"/>
                  </a:xfrm>
                </p:grpSpPr>
                <p:grpSp>
                  <p:nvGrpSpPr>
                    <p:cNvPr id="132" name="组合 131">
                      <a:extLst>
                        <a:ext uri="{FF2B5EF4-FFF2-40B4-BE49-F238E27FC236}">
                          <a16:creationId xmlns:a16="http://schemas.microsoft.com/office/drawing/2014/main" id="{32923EBF-6E59-F554-FB79-3222111EBFE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26706" y="2922580"/>
                      <a:ext cx="3390984" cy="540000"/>
                      <a:chOff x="1926706" y="2922580"/>
                      <a:chExt cx="3390984" cy="540000"/>
                    </a:xfrm>
                  </p:grpSpPr>
                  <p:sp>
                    <p:nvSpPr>
                      <p:cNvPr id="134" name="立方体 133">
                        <a:extLst>
                          <a:ext uri="{FF2B5EF4-FFF2-40B4-BE49-F238E27FC236}">
                            <a16:creationId xmlns:a16="http://schemas.microsoft.com/office/drawing/2014/main" id="{3C0BD217-2B0D-AA57-EBB0-793B49713711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1926706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5" name="立方体 134">
                        <a:extLst>
                          <a:ext uri="{FF2B5EF4-FFF2-40B4-BE49-F238E27FC236}">
                            <a16:creationId xmlns:a16="http://schemas.microsoft.com/office/drawing/2014/main" id="{675034C1-E02F-5A4C-477B-427C08967E86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2879464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6" name="立方体 135">
                        <a:extLst>
                          <a:ext uri="{FF2B5EF4-FFF2-40B4-BE49-F238E27FC236}">
                            <a16:creationId xmlns:a16="http://schemas.microsoft.com/office/drawing/2014/main" id="{A4A17D25-01D7-D0EB-E39D-33EE5801745A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3829792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7" name="右箭头 136">
                        <a:extLst>
                          <a:ext uri="{FF2B5EF4-FFF2-40B4-BE49-F238E27FC236}">
                            <a16:creationId xmlns:a16="http://schemas.microsoft.com/office/drawing/2014/main" id="{ED501933-8D37-CF70-A66C-884943CE01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085" y="3197049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8" name="右箭头 137">
                        <a:extLst>
                          <a:ext uri="{FF2B5EF4-FFF2-40B4-BE49-F238E27FC236}">
                            <a16:creationId xmlns:a16="http://schemas.microsoft.com/office/drawing/2014/main" id="{546C5396-491F-35F6-5FD2-5D4ADF94D1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481843" y="3192580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39" name="立方体 138">
                        <a:extLst>
                          <a:ext uri="{FF2B5EF4-FFF2-40B4-BE49-F238E27FC236}">
                            <a16:creationId xmlns:a16="http://schemas.microsoft.com/office/drawing/2014/main" id="{432F147C-E093-4A23-FF15-D8A1965AF713}"/>
                          </a:ext>
                        </a:extLst>
                      </p:cNvPr>
                      <p:cNvSpPr>
                        <a:spLocks noChangeAspect="1"/>
                      </p:cNvSpPr>
                      <p:nvPr/>
                    </p:nvSpPr>
                    <p:spPr>
                      <a:xfrm>
                        <a:off x="4777690" y="2922580"/>
                        <a:ext cx="540000" cy="540000"/>
                      </a:xfrm>
                      <a:prstGeom prst="cube">
                        <a:avLst/>
                      </a:prstGeom>
                      <a:ln w="19050"/>
                    </p:spPr>
                    <p:style>
                      <a:lnRef idx="1">
                        <a:schemeClr val="dk1"/>
                      </a:lnRef>
                      <a:fillRef idx="2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40" name="右箭头 139">
                        <a:extLst>
                          <a:ext uri="{FF2B5EF4-FFF2-40B4-BE49-F238E27FC236}">
                            <a16:creationId xmlns:a16="http://schemas.microsoft.com/office/drawing/2014/main" id="{CAD1972C-8912-AF8B-562C-8C3B860EE9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29741" y="3192580"/>
                        <a:ext cx="288000" cy="36000"/>
                      </a:xfrm>
                      <a:prstGeom prst="rightArrow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</p:grpSp>
                <p:sp>
                  <p:nvSpPr>
                    <p:cNvPr id="133" name="文本框 132">
                      <a:extLst>
                        <a:ext uri="{FF2B5EF4-FFF2-40B4-BE49-F238E27FC236}">
                          <a16:creationId xmlns:a16="http://schemas.microsoft.com/office/drawing/2014/main" id="{D76F1A92-C682-D7F9-C15F-3C7B1BAE2C0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9507" y="2900193"/>
                      <a:ext cx="124104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Public</a:t>
                      </a:r>
                    </a:p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Blockchain</a:t>
                      </a:r>
                      <a:endParaRPr kumimoji="1" lang="zh-CN" altLang="en-US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p:grpSp>
              <p:grpSp>
                <p:nvGrpSpPr>
                  <p:cNvPr id="24" name="组合 23">
                    <a:extLst>
                      <a:ext uri="{FF2B5EF4-FFF2-40B4-BE49-F238E27FC236}">
                        <a16:creationId xmlns:a16="http://schemas.microsoft.com/office/drawing/2014/main" id="{C01B4E7E-3E57-E11A-8254-327D68A8784C}"/>
                      </a:ext>
                    </a:extLst>
                  </p:cNvPr>
                  <p:cNvGrpSpPr/>
                  <p:nvPr/>
                </p:nvGrpSpPr>
                <p:grpSpPr>
                  <a:xfrm>
                    <a:off x="6314007" y="3273396"/>
                    <a:ext cx="5319490" cy="2624955"/>
                    <a:chOff x="6314007" y="3273396"/>
                    <a:chExt cx="5319490" cy="2624955"/>
                  </a:xfrm>
                </p:grpSpPr>
                <p:sp>
                  <p:nvSpPr>
                    <p:cNvPr id="112" name="文本框 111">
                      <a:extLst>
                        <a:ext uri="{FF2B5EF4-FFF2-40B4-BE49-F238E27FC236}">
                          <a16:creationId xmlns:a16="http://schemas.microsoft.com/office/drawing/2014/main" id="{7C04FCB8-BD9B-D225-FCCC-8A662D18E15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399101" y="3739784"/>
                      <a:ext cx="1901483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Payment Channel</a:t>
                      </a:r>
                    </a:p>
                    <a:p>
                      <a:r>
                        <a:rPr kumimoji="1" lang="en-US" altLang="zh-CN" sz="1600" dirty="0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Hub</a:t>
                      </a:r>
                      <a:endParaRPr kumimoji="1" lang="zh-CN" altLang="en-US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27435DA3-7B1E-2B77-BA78-31B55B3A93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14007" y="3273396"/>
                      <a:ext cx="5319490" cy="2624955"/>
                      <a:chOff x="6314007" y="3273396"/>
                      <a:chExt cx="5319490" cy="2624955"/>
                    </a:xfrm>
                  </p:grpSpPr>
                  <p:pic>
                    <p:nvPicPr>
                      <p:cNvPr id="114" name="图片 113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847A2DD5-0094-6C78-73A5-FD27889E53E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921407" y="4541417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16" name="图片 115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904B5F69-D9AC-6022-FB33-A7D01549539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54983" y="4109417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17" name="图片 116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99FC702F-BECB-E30B-F0E5-C49B2846DE2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419023" y="4657189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18" name="图片 117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9DD32601-36EB-C6DD-A6CE-19ADF42E754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658390" y="5157685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19" name="图片 118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2CF797CA-4F5B-5446-CBD5-C75172A401B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851023" y="3962799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20" name="图片 119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76BFC06A-CDD5-7943-C192-A8CB78071FB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681260" y="4453175"/>
                        <a:ext cx="432000" cy="432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43" name="图片 142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5A9F599A-2A89-8BB4-208F-FDA917BD436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27934" y="3625345"/>
                        <a:ext cx="468000" cy="468000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158" name="直线箭头连接符 157">
                        <a:extLst>
                          <a:ext uri="{FF2B5EF4-FFF2-40B4-BE49-F238E27FC236}">
                            <a16:creationId xmlns:a16="http://schemas.microsoft.com/office/drawing/2014/main" id="{B08D2BB0-8AC9-F74D-6804-39FB7ED32F4B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 flipV="1">
                        <a:off x="8965963" y="4037233"/>
                        <a:ext cx="181289" cy="144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62" name="任意形状 161">
                        <a:extLst>
                          <a:ext uri="{FF2B5EF4-FFF2-40B4-BE49-F238E27FC236}">
                            <a16:creationId xmlns:a16="http://schemas.microsoft.com/office/drawing/2014/main" id="{DFFD2E46-4419-12D1-932B-490BB47318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165340" y="3813890"/>
                        <a:ext cx="945931" cy="662151"/>
                      </a:xfrm>
                      <a:custGeom>
                        <a:avLst/>
                        <a:gdLst>
                          <a:gd name="connsiteX0" fmla="*/ 0 w 945931"/>
                          <a:gd name="connsiteY0" fmla="*/ 662151 h 662151"/>
                          <a:gd name="connsiteX1" fmla="*/ 378372 w 945931"/>
                          <a:gd name="connsiteY1" fmla="*/ 126124 h 662151"/>
                          <a:gd name="connsiteX2" fmla="*/ 945931 w 945931"/>
                          <a:gd name="connsiteY2" fmla="*/ 0 h 6621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945931" h="662151">
                            <a:moveTo>
                              <a:pt x="0" y="662151"/>
                            </a:moveTo>
                            <a:cubicBezTo>
                              <a:pt x="110358" y="449316"/>
                              <a:pt x="220717" y="236482"/>
                              <a:pt x="378372" y="126124"/>
                            </a:cubicBezTo>
                            <a:cubicBezTo>
                              <a:pt x="536027" y="15765"/>
                              <a:pt x="740979" y="7882"/>
                              <a:pt x="945931" y="0"/>
                            </a:cubicBezTo>
                          </a:path>
                        </a:pathLst>
                      </a:custGeom>
                      <a:noFill/>
                      <a:ln w="38100">
                        <a:solidFill>
                          <a:schemeClr val="tx1"/>
                        </a:solidFill>
                        <a:headEnd type="none"/>
                        <a:tailEnd type="triangle"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cxnSp>
                    <p:nvCxnSpPr>
                      <p:cNvPr id="164" name="直线箭头连接符 163">
                        <a:extLst>
                          <a:ext uri="{FF2B5EF4-FFF2-40B4-BE49-F238E27FC236}">
                            <a16:creationId xmlns:a16="http://schemas.microsoft.com/office/drawing/2014/main" id="{087D35B1-45E0-230E-5973-E6D2C9AF52BD}"/>
                          </a:ext>
                        </a:extLst>
                      </p:cNvPr>
                      <p:cNvCxnSpPr>
                        <a:cxnSpLocks noChangeAspect="1"/>
                        <a:stCxn id="118" idx="0"/>
                      </p:cNvCxnSpPr>
                      <p:nvPr/>
                    </p:nvCxnSpPr>
                    <p:spPr>
                      <a:xfrm flipV="1">
                        <a:off x="8874390" y="4089374"/>
                        <a:ext cx="489000" cy="1068311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6" name="直线箭头连接符 165">
                        <a:extLst>
                          <a:ext uri="{FF2B5EF4-FFF2-40B4-BE49-F238E27FC236}">
                            <a16:creationId xmlns:a16="http://schemas.microsoft.com/office/drawing/2014/main" id="{ED4EBAE8-A1BB-4203-5FBE-6C709A7399FE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 flipH="1" flipV="1">
                        <a:off x="9439945" y="4089728"/>
                        <a:ext cx="146241" cy="540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67" name="任意形状 166">
                        <a:extLst>
                          <a:ext uri="{FF2B5EF4-FFF2-40B4-BE49-F238E27FC236}">
                            <a16:creationId xmlns:a16="http://schemas.microsoft.com/office/drawing/2014/main" id="{F8A20932-319C-ACF2-9F0F-26C9450D5C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05257" y="3813724"/>
                        <a:ext cx="1292772" cy="578235"/>
                      </a:xfrm>
                      <a:custGeom>
                        <a:avLst/>
                        <a:gdLst>
                          <a:gd name="connsiteX0" fmla="*/ 0 w 1292772"/>
                          <a:gd name="connsiteY0" fmla="*/ 166 h 578235"/>
                          <a:gd name="connsiteX1" fmla="*/ 945931 w 1292772"/>
                          <a:gd name="connsiteY1" fmla="*/ 94759 h 578235"/>
                          <a:gd name="connsiteX2" fmla="*/ 1292772 w 1292772"/>
                          <a:gd name="connsiteY2" fmla="*/ 578235 h 5782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1292772" h="578235">
                            <a:moveTo>
                              <a:pt x="0" y="166"/>
                            </a:moveTo>
                            <a:cubicBezTo>
                              <a:pt x="365234" y="-710"/>
                              <a:pt x="730469" y="-1586"/>
                              <a:pt x="945931" y="94759"/>
                            </a:cubicBezTo>
                            <a:cubicBezTo>
                              <a:pt x="1161393" y="191104"/>
                              <a:pt x="1227082" y="384669"/>
                              <a:pt x="1292772" y="578235"/>
                            </a:cubicBezTo>
                          </a:path>
                        </a:pathLst>
                      </a:custGeom>
                      <a:noFill/>
                      <a:ln w="38100">
                        <a:tailEnd type="triangle"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cxnSp>
                    <p:nvCxnSpPr>
                      <p:cNvPr id="169" name="直线箭头连接符 168">
                        <a:extLst>
                          <a:ext uri="{FF2B5EF4-FFF2-40B4-BE49-F238E27FC236}">
                            <a16:creationId xmlns:a16="http://schemas.microsoft.com/office/drawing/2014/main" id="{7D73AF5D-CBB0-712B-CF05-98AF87C0581E}"/>
                          </a:ext>
                        </a:extLst>
                      </p:cNvPr>
                      <p:cNvCxnSpPr>
                        <a:cxnSpLocks noChangeAspect="1"/>
                      </p:cNvCxnSpPr>
                      <p:nvPr/>
                    </p:nvCxnSpPr>
                    <p:spPr>
                      <a:xfrm>
                        <a:off x="9594747" y="3954723"/>
                        <a:ext cx="217925" cy="144000"/>
                      </a:xfrm>
                      <a:prstGeom prst="straightConnector1">
                        <a:avLst/>
                      </a:prstGeom>
                      <a:ln>
                        <a:solidFill>
                          <a:schemeClr val="tx1"/>
                        </a:solidFill>
                        <a:headEnd type="triangle"/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pic>
                    <p:nvPicPr>
                      <p:cNvPr id="170" name="图片 169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E6C7C5ED-8B30-0BEF-44E6-0A54ABF9249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 rot="17929850">
                        <a:off x="8277452" y="3848486"/>
                        <a:ext cx="180000" cy="180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71" name="图片 170" descr="形状&#10;&#10;低可信度描述已自动生成">
                        <a:extLst>
                          <a:ext uri="{FF2B5EF4-FFF2-40B4-BE49-F238E27FC236}">
                            <a16:creationId xmlns:a16="http://schemas.microsoft.com/office/drawing/2014/main" id="{9E99C35C-48AD-C2C1-A813-0DEA5CDED82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 rot="898446">
                        <a:off x="10417334" y="3672174"/>
                        <a:ext cx="180000" cy="1800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74" name="图片 173" descr="图标&#10;&#10;描述已自动生成">
                        <a:extLst>
                          <a:ext uri="{FF2B5EF4-FFF2-40B4-BE49-F238E27FC236}">
                            <a16:creationId xmlns:a16="http://schemas.microsoft.com/office/drawing/2014/main" id="{0280168F-9AD4-6B96-22C0-B6155115BCA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69873" y="4031682"/>
                        <a:ext cx="288000" cy="288000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175" name="肘形连接符 174">
                        <a:extLst>
                          <a:ext uri="{FF2B5EF4-FFF2-40B4-BE49-F238E27FC236}">
                            <a16:creationId xmlns:a16="http://schemas.microsoft.com/office/drawing/2014/main" id="{C23755C7-5FB1-672B-BA29-7CDA89ED64A3}"/>
                          </a:ext>
                        </a:extLst>
                      </p:cNvPr>
                      <p:cNvCxnSpPr>
                        <a:cxnSpLocks/>
                        <a:stCxn id="174" idx="0"/>
                        <a:endCxn id="139" idx="3"/>
                      </p:cNvCxnSpPr>
                      <p:nvPr/>
                    </p:nvCxnSpPr>
                    <p:spPr>
                      <a:xfrm rot="5400000" flipH="1" flipV="1">
                        <a:off x="10366546" y="3520723"/>
                        <a:ext cx="758287" cy="263633"/>
                      </a:xfrm>
                      <a:prstGeom prst="bentConnector3">
                        <a:avLst>
                          <a:gd name="adj1" fmla="val 27823"/>
                        </a:avLst>
                      </a:prstGeom>
                      <a:ln>
                        <a:solidFill>
                          <a:srgbClr val="C00000"/>
                        </a:solidFill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1" name="文本框 10">
                        <a:extLst>
                          <a:ext uri="{FF2B5EF4-FFF2-40B4-BE49-F238E27FC236}">
                            <a16:creationId xmlns:a16="http://schemas.microsoft.com/office/drawing/2014/main" id="{FC94DD38-2EF5-CA20-A92C-A86647A8A98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314007" y="5313576"/>
                        <a:ext cx="1595309" cy="58477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kumimoji="1" lang="en-US" altLang="zh-CN" sz="1600" dirty="0">
                            <a:solidFill>
                              <a:srgbClr val="115740"/>
                            </a:solidFill>
                            <a:latin typeface="Alibaba PuHuiTi 3.0 55 Regular" pitchFamily="18" charset="-122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a:t>Payer-tumbler</a:t>
                        </a:r>
                      </a:p>
                      <a:p>
                        <a:r>
                          <a:rPr kumimoji="1" lang="en-US" altLang="zh-CN" sz="1600" dirty="0">
                            <a:solidFill>
                              <a:srgbClr val="115740"/>
                            </a:solidFill>
                            <a:latin typeface="Alibaba PuHuiTi 3.0 55 Regular" pitchFamily="18" charset="-122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a:t>sub-payment</a:t>
                        </a:r>
                        <a:endParaRPr kumimoji="1" lang="zh-CN" altLang="en-US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2" name="文本框 11">
                        <a:extLst>
                          <a:ext uri="{FF2B5EF4-FFF2-40B4-BE49-F238E27FC236}">
                            <a16:creationId xmlns:a16="http://schemas.microsoft.com/office/drawing/2014/main" id="{168A9BD0-E22B-9A9C-0550-E17049E320C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950023" y="5268304"/>
                        <a:ext cx="1683474" cy="58477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kumimoji="1" lang="en-US" altLang="zh-CN" sz="1600" dirty="0">
                            <a:solidFill>
                              <a:srgbClr val="115740"/>
                            </a:solidFill>
                            <a:latin typeface="Alibaba PuHuiTi 3.0 55 Regular" pitchFamily="18" charset="-122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a:t>Tumbler-payee</a:t>
                        </a:r>
                      </a:p>
                      <a:p>
                        <a:r>
                          <a:rPr kumimoji="1" lang="en-US" altLang="zh-CN" sz="1600" dirty="0">
                            <a:solidFill>
                              <a:srgbClr val="115740"/>
                            </a:solidFill>
                            <a:latin typeface="Alibaba PuHuiTi 3.0 55 Regular" pitchFamily="18" charset="-122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a:t>sub-payment</a:t>
                        </a:r>
                        <a:endParaRPr kumimoji="1" lang="zh-CN" altLang="en-US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19" name="任意形状 18">
                        <a:extLst>
                          <a:ext uri="{FF2B5EF4-FFF2-40B4-BE49-F238E27FC236}">
                            <a16:creationId xmlns:a16="http://schemas.microsoft.com/office/drawing/2014/main" id="{45D9670E-6EA8-848B-2011-D1ED3A040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079033" y="4167554"/>
                        <a:ext cx="1238490" cy="1178169"/>
                      </a:xfrm>
                      <a:custGeom>
                        <a:avLst/>
                        <a:gdLst>
                          <a:gd name="connsiteX0" fmla="*/ 1238490 w 1238490"/>
                          <a:gd name="connsiteY0" fmla="*/ 0 h 1178169"/>
                          <a:gd name="connsiteX1" fmla="*/ 183413 w 1238490"/>
                          <a:gd name="connsiteY1" fmla="*/ 474784 h 1178169"/>
                          <a:gd name="connsiteX2" fmla="*/ 7567 w 1238490"/>
                          <a:gd name="connsiteY2" fmla="*/ 1178169 h 117816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1238490" h="1178169">
                            <a:moveTo>
                              <a:pt x="1238490" y="0"/>
                            </a:moveTo>
                            <a:cubicBezTo>
                              <a:pt x="813528" y="139211"/>
                              <a:pt x="388567" y="278423"/>
                              <a:pt x="183413" y="474784"/>
                            </a:cubicBezTo>
                            <a:cubicBezTo>
                              <a:pt x="-21741" y="671146"/>
                              <a:pt x="-7087" y="924657"/>
                              <a:pt x="7567" y="1178169"/>
                            </a:cubicBezTo>
                          </a:path>
                        </a:pathLst>
                      </a:custGeom>
                      <a:noFill/>
                      <a:ln>
                        <a:solidFill>
                          <a:srgbClr val="115740"/>
                        </a:solidFill>
                        <a:prstDash val="sysDot"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  <p:sp>
                    <p:nvSpPr>
                      <p:cNvPr id="21" name="任意形状 20">
                        <a:extLst>
                          <a:ext uri="{FF2B5EF4-FFF2-40B4-BE49-F238E27FC236}">
                            <a16:creationId xmlns:a16="http://schemas.microsoft.com/office/drawing/2014/main" id="{E9691436-3103-EB54-95BE-C5F2EC262B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796954" y="4079631"/>
                        <a:ext cx="703876" cy="1266092"/>
                      </a:xfrm>
                      <a:custGeom>
                        <a:avLst/>
                        <a:gdLst>
                          <a:gd name="connsiteX0" fmla="*/ 0 w 703876"/>
                          <a:gd name="connsiteY0" fmla="*/ 0 h 1266092"/>
                          <a:gd name="connsiteX1" fmla="*/ 703384 w 703876"/>
                          <a:gd name="connsiteY1" fmla="*/ 580292 h 1266092"/>
                          <a:gd name="connsiteX2" fmla="*/ 87923 w 703876"/>
                          <a:gd name="connsiteY2" fmla="*/ 1266092 h 12660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703876" h="1266092">
                            <a:moveTo>
                              <a:pt x="0" y="0"/>
                            </a:moveTo>
                            <a:cubicBezTo>
                              <a:pt x="344365" y="184638"/>
                              <a:pt x="688730" y="369277"/>
                              <a:pt x="703384" y="580292"/>
                            </a:cubicBezTo>
                            <a:cubicBezTo>
                              <a:pt x="718038" y="791307"/>
                              <a:pt x="402980" y="1028699"/>
                              <a:pt x="87923" y="1266092"/>
                            </a:cubicBezTo>
                          </a:path>
                        </a:pathLst>
                      </a:custGeom>
                      <a:noFill/>
                      <a:ln>
                        <a:solidFill>
                          <a:srgbClr val="115740"/>
                        </a:solidFill>
                        <a:prstDash val="sysDot"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endParaRPr>
                      </a:p>
                    </p:txBody>
                  </p:sp>
                </p:grpSp>
              </p:grpSp>
            </p:grpSp>
          </p:grpSp>
        </p:grp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1A511DD-539B-D38B-0459-C675F7AEACFA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502651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Lightning</a:t>
            </a:r>
            <a:r>
              <a:rPr kumimoji="1" lang="zh-CN" altLang="en-US" b="1" i="1" dirty="0">
                <a:solidFill>
                  <a:srgbClr val="042554"/>
                </a:solidFill>
              </a:rPr>
              <a:t> </a:t>
            </a:r>
            <a:r>
              <a:rPr kumimoji="1" lang="en-US" altLang="zh-CN" b="1" i="1" dirty="0">
                <a:solidFill>
                  <a:srgbClr val="042554"/>
                </a:solidFill>
              </a:rPr>
              <a:t>Network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保障支付的原子性，子通道状态更新一致，但不隐藏交易双方的支付关系。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15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3953733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Lightning</a:t>
            </a:r>
            <a:r>
              <a:rPr kumimoji="1" lang="zh-CN" altLang="en-US" b="1" i="1" dirty="0">
                <a:solidFill>
                  <a:srgbClr val="042554"/>
                </a:solidFill>
              </a:rPr>
              <a:t> </a:t>
            </a:r>
            <a:r>
              <a:rPr kumimoji="1" lang="en-US" altLang="zh-CN" b="1" i="1" dirty="0">
                <a:solidFill>
                  <a:srgbClr val="042554"/>
                </a:solidFill>
              </a:rPr>
              <a:t>Network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保障支付的原子性，子通道状态更新一致，但不隐藏交易双方的支付关系。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TumbleBit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引入“谜题承诺</a:t>
            </a:r>
            <a:r>
              <a:rPr kumimoji="1" lang="en-US" altLang="zh-CN" dirty="0"/>
              <a:t>-</a:t>
            </a:r>
            <a:r>
              <a:rPr kumimoji="1" lang="zh-CN" altLang="en-US" dirty="0"/>
              <a:t>谜题解决”范式，隐藏交易双方的支付关系。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16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2946826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Lightning</a:t>
            </a:r>
            <a:r>
              <a:rPr kumimoji="1" lang="zh-CN" altLang="en-US" b="1" i="1" dirty="0">
                <a:solidFill>
                  <a:srgbClr val="042554"/>
                </a:solidFill>
              </a:rPr>
              <a:t> </a:t>
            </a:r>
            <a:r>
              <a:rPr kumimoji="1" lang="en-US" altLang="zh-CN" b="1" i="1" dirty="0">
                <a:solidFill>
                  <a:srgbClr val="042554"/>
                </a:solidFill>
              </a:rPr>
              <a:t>Network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保障支付的原子性，子通道状态更新一致，但不隐藏交易双方的支付关系。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TumbleBit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引入“谜题承诺</a:t>
            </a:r>
            <a:r>
              <a:rPr kumimoji="1" lang="en-US" altLang="zh-CN" dirty="0"/>
              <a:t>-</a:t>
            </a:r>
            <a:r>
              <a:rPr kumimoji="1" lang="zh-CN" altLang="en-US" dirty="0"/>
              <a:t>谜题解决”范式，隐藏交易双方的支付关系。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延用 </a:t>
            </a:r>
            <a:r>
              <a:rPr kumimoji="1" lang="en-US" altLang="zh-CN" dirty="0"/>
              <a:t>TumbleBit</a:t>
            </a:r>
            <a:r>
              <a:rPr kumimoji="1" lang="zh-CN" altLang="en-US" dirty="0"/>
              <a:t> 方案，使用零知识证明构造更通用的方案。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17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904761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Lightning</a:t>
            </a:r>
            <a:r>
              <a:rPr kumimoji="1" lang="zh-CN" altLang="en-US" b="1" i="1" dirty="0">
                <a:solidFill>
                  <a:srgbClr val="042554"/>
                </a:solidFill>
              </a:rPr>
              <a:t> </a:t>
            </a:r>
            <a:r>
              <a:rPr kumimoji="1" lang="en-US" altLang="zh-CN" b="1" i="1" dirty="0">
                <a:solidFill>
                  <a:srgbClr val="042554"/>
                </a:solidFill>
              </a:rPr>
              <a:t>Network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保障支付的原子性，子通道状态更新一致，但不隐藏交易双方的支付关系。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TumbleBit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引入“谜题承诺</a:t>
            </a:r>
            <a:r>
              <a:rPr kumimoji="1" lang="en-US" altLang="zh-CN" dirty="0"/>
              <a:t>-</a:t>
            </a:r>
            <a:r>
              <a:rPr kumimoji="1" lang="zh-CN" altLang="en-US" dirty="0"/>
              <a:t>谜题解决”范式，隐藏交易双方的支付关系。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延用 </a:t>
            </a:r>
            <a:r>
              <a:rPr kumimoji="1" lang="en-US" altLang="zh-CN" dirty="0"/>
              <a:t>TumbleBit</a:t>
            </a:r>
            <a:r>
              <a:rPr kumimoji="1" lang="zh-CN" altLang="en-US" dirty="0"/>
              <a:t> 方案，使用零知识证明构造更通用的方案。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+</a:t>
            </a:r>
            <a:r>
              <a:rPr kumimoji="1" lang="zh-CN" altLang="en-US" b="1" i="1" baseline="30000" dirty="0">
                <a:solidFill>
                  <a:srgbClr val="042554"/>
                </a:solidFill>
              </a:rPr>
              <a:t> </a:t>
            </a:r>
            <a:r>
              <a:rPr kumimoji="1" lang="zh-CN" altLang="en-US" dirty="0"/>
              <a:t>和 </a:t>
            </a: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UC</a:t>
            </a:r>
            <a:r>
              <a:rPr kumimoji="1" lang="zh-CN" altLang="en-US" b="1" i="1" dirty="0"/>
              <a:t>：</a:t>
            </a:r>
            <a:r>
              <a:rPr kumimoji="1" lang="zh-CN" altLang="en-US" dirty="0"/>
              <a:t>修正 </a:t>
            </a:r>
            <a:r>
              <a:rPr kumimoji="1" lang="en-US" altLang="zh-CN" dirty="0"/>
              <a:t>A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L</a:t>
            </a:r>
            <a:r>
              <a:rPr kumimoji="1" lang="zh-CN" altLang="en-US" dirty="0"/>
              <a:t> 方案的安全缺陷（代价是更多群操作）。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18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646413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Lightning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Network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保障支付的原子性，子通道状态更新一致，但不隐藏交易双方的支付关系。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TumbleBit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引入“谜题承诺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谜题解决”范式，隐藏交易双方的支付关系。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延用 </a:t>
                </a:r>
                <a:r>
                  <a:rPr kumimoji="1" lang="en-US" altLang="zh-CN" dirty="0"/>
                  <a:t>TumbleBit</a:t>
                </a:r>
                <a:r>
                  <a:rPr kumimoji="1" lang="zh-CN" altLang="en-US" dirty="0"/>
                  <a:t> 方案，使用零知识证明构造更通用的方案。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+</a:t>
                </a:r>
                <a:r>
                  <a:rPr kumimoji="1" lang="zh-CN" altLang="en-US" b="1" i="1" baseline="30000" dirty="0">
                    <a:solidFill>
                      <a:srgbClr val="042554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UC</a:t>
                </a:r>
                <a:r>
                  <a:rPr kumimoji="1" lang="zh-CN" altLang="en-US" b="1" i="1" dirty="0"/>
                  <a:t>：</a:t>
                </a:r>
                <a:r>
                  <a:rPr kumimoji="1" lang="zh-CN" altLang="en-US" dirty="0"/>
                  <a:t>修正 </a:t>
                </a:r>
                <a:r>
                  <a:rPr kumimoji="1" lang="en-US" altLang="zh-CN" dirty="0"/>
                  <a:t>A</a:t>
                </a:r>
                <a:r>
                  <a:rPr kumimoji="1" lang="en-US" altLang="zh-CN" baseline="30000" dirty="0"/>
                  <a:t>2</a:t>
                </a:r>
                <a:r>
                  <a:rPr kumimoji="1" lang="en-US" altLang="zh-CN" dirty="0"/>
                  <a:t>L</a:t>
                </a:r>
                <a:r>
                  <a:rPr kumimoji="1" lang="zh-CN" altLang="en-US" dirty="0"/>
                  <a:t> 方案的安全缺陷（代价是更多群操作）。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Perun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引入虚拟通道概念，但增加通道管理代价（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）。</a:t>
                </a:r>
                <a:endParaRPr kumimoji="1"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0" r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19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617076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tx1"/>
                </a:solidFill>
              </a:rPr>
              <a:t>摘要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研究背景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研究动机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方案概述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方案性能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总结与展望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7464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Lightning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Network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保障支付的原子性，子通道状态更新一致，但不隐藏交易双方的支付关系。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TumbleBit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引入“谜题承诺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谜题解决”范式，隐藏交易双方的支付关系。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延用 </a:t>
                </a:r>
                <a:r>
                  <a:rPr kumimoji="1" lang="en-US" altLang="zh-CN" dirty="0"/>
                  <a:t>TumbleBit</a:t>
                </a:r>
                <a:r>
                  <a:rPr kumimoji="1" lang="zh-CN" altLang="en-US" dirty="0"/>
                  <a:t> 方案，使用零知识证明构造更通用的方案。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+</a:t>
                </a:r>
                <a:r>
                  <a:rPr kumimoji="1" lang="zh-CN" altLang="en-US" b="1" i="1" baseline="30000" dirty="0">
                    <a:solidFill>
                      <a:srgbClr val="042554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UC</a:t>
                </a:r>
                <a:r>
                  <a:rPr kumimoji="1" lang="zh-CN" altLang="en-US" b="1" i="1" dirty="0"/>
                  <a:t>：</a:t>
                </a:r>
                <a:r>
                  <a:rPr kumimoji="1" lang="zh-CN" altLang="en-US" dirty="0"/>
                  <a:t>修正 </a:t>
                </a:r>
                <a:r>
                  <a:rPr kumimoji="1" lang="en-US" altLang="zh-CN" dirty="0"/>
                  <a:t>A</a:t>
                </a:r>
                <a:r>
                  <a:rPr kumimoji="1" lang="en-US" altLang="zh-CN" baseline="30000" dirty="0"/>
                  <a:t>2</a:t>
                </a:r>
                <a:r>
                  <a:rPr kumimoji="1" lang="en-US" altLang="zh-CN" dirty="0"/>
                  <a:t>L</a:t>
                </a:r>
                <a:r>
                  <a:rPr kumimoji="1" lang="zh-CN" altLang="en-US" dirty="0"/>
                  <a:t> 方案的安全缺陷（代价是更多群操作）。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Perun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引入虚拟通道概念，但增加通道管理代价（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NOCUST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MixCT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仅可部署在图灵完备的区块链系统中（如以太坊）。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endParaRPr kumimoji="1"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0" r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20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322712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Lightning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Network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保障支付的原子性，子通道状态更新一致，但不隐藏交易双方的支付关系。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TumbleBit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引入“谜题承诺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谜题解决”范式，隐藏交易双方的支付关系。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延用 </a:t>
                </a:r>
                <a:r>
                  <a:rPr kumimoji="1" lang="en-US" altLang="zh-CN" dirty="0"/>
                  <a:t>TumbleBit</a:t>
                </a:r>
                <a:r>
                  <a:rPr kumimoji="1" lang="zh-CN" altLang="en-US" dirty="0"/>
                  <a:t> 方案，使用零知识证明构造更通用的方案。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+</a:t>
                </a:r>
                <a:r>
                  <a:rPr kumimoji="1" lang="zh-CN" altLang="en-US" b="1" i="1" baseline="30000" dirty="0">
                    <a:solidFill>
                      <a:srgbClr val="042554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UC</a:t>
                </a:r>
                <a:r>
                  <a:rPr kumimoji="1" lang="zh-CN" altLang="en-US" b="1" i="1" dirty="0"/>
                  <a:t>：</a:t>
                </a:r>
                <a:r>
                  <a:rPr kumimoji="1" lang="zh-CN" altLang="en-US" dirty="0"/>
                  <a:t>修正 </a:t>
                </a:r>
                <a:r>
                  <a:rPr kumimoji="1" lang="en-US" altLang="zh-CN" dirty="0"/>
                  <a:t>A</a:t>
                </a:r>
                <a:r>
                  <a:rPr kumimoji="1" lang="en-US" altLang="zh-CN" baseline="30000" dirty="0"/>
                  <a:t>2</a:t>
                </a:r>
                <a:r>
                  <a:rPr kumimoji="1" lang="en-US" altLang="zh-CN" dirty="0"/>
                  <a:t>L</a:t>
                </a:r>
                <a:r>
                  <a:rPr kumimoji="1" lang="zh-CN" altLang="en-US" dirty="0"/>
                  <a:t> 方案的安全缺陷（代价是更多群操作）。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Perun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引入虚拟通道概念，但增加通道管理代价（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NOCUST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MixCT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仅可部署在图灵完备的区块链系统中（如以太坊）。</a:t>
                </a:r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TeeChain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依赖可信执行环境（如</a:t>
                </a:r>
                <a:r>
                  <a:rPr kumimoji="1" lang="en-US" altLang="zh-CN" dirty="0"/>
                  <a:t>Intel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SGX</a:t>
                </a:r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endParaRPr kumimoji="1"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0" r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21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554329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Lightning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Network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保障支付的原子性，子通道状态更新一致，但不隐藏交易双方的支付关系。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TumbleBit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引入“谜题承诺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谜题解决”范式，隐藏交易双方的支付关系。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延用 </a:t>
                </a:r>
                <a:r>
                  <a:rPr kumimoji="1" lang="en-US" altLang="zh-CN" dirty="0"/>
                  <a:t>TumbleBit</a:t>
                </a:r>
                <a:r>
                  <a:rPr kumimoji="1" lang="zh-CN" altLang="en-US" dirty="0"/>
                  <a:t> 方案，使用零知识证明构造更通用的方案。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+</a:t>
                </a:r>
                <a:r>
                  <a:rPr kumimoji="1" lang="zh-CN" altLang="en-US" b="1" i="1" baseline="30000" dirty="0">
                    <a:solidFill>
                      <a:srgbClr val="042554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UC</a:t>
                </a:r>
                <a:r>
                  <a:rPr kumimoji="1" lang="zh-CN" altLang="en-US" b="1" i="1" dirty="0"/>
                  <a:t>：</a:t>
                </a:r>
                <a:r>
                  <a:rPr kumimoji="1" lang="zh-CN" altLang="en-US" dirty="0"/>
                  <a:t>修正 </a:t>
                </a:r>
                <a:r>
                  <a:rPr kumimoji="1" lang="en-US" altLang="zh-CN" dirty="0"/>
                  <a:t>A</a:t>
                </a:r>
                <a:r>
                  <a:rPr kumimoji="1" lang="en-US" altLang="zh-CN" baseline="30000" dirty="0"/>
                  <a:t>2</a:t>
                </a:r>
                <a:r>
                  <a:rPr kumimoji="1" lang="en-US" altLang="zh-CN" dirty="0"/>
                  <a:t>L</a:t>
                </a:r>
                <a:r>
                  <a:rPr kumimoji="1" lang="zh-CN" altLang="en-US" dirty="0"/>
                  <a:t> 方案的安全缺陷（代价是更多群操作）。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Perun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引入虚拟通道概念，但增加通道管理代价（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NOCUST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MixCT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仅可部署在图灵完备的区块链系统中（如以太坊）。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TeeChain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依赖可信执行环境（如</a:t>
                </a:r>
                <a:r>
                  <a:rPr kumimoji="1" lang="en-US" altLang="zh-CN" dirty="0"/>
                  <a:t>Intel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SGX</a:t>
                </a:r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Bolt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借助 </a:t>
                </a:r>
                <a:r>
                  <a:rPr kumimoji="1" lang="en-US" altLang="zh-CN" dirty="0"/>
                  <a:t>Zerocash</a:t>
                </a:r>
                <a:r>
                  <a:rPr kumimoji="1" lang="zh-CN" altLang="en-US" dirty="0"/>
                  <a:t> 匿名技术实现可变金额的 </a:t>
                </a:r>
                <a:r>
                  <a:rPr kumimoji="1" lang="en-US" altLang="zh-CN" dirty="0"/>
                  <a:t>PCHs</a:t>
                </a:r>
                <a:r>
                  <a:rPr kumimoji="1" lang="zh-CN" altLang="en-US" dirty="0"/>
                  <a:t>。</a:t>
                </a:r>
                <a:endParaRPr kumimoji="1"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0" r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22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6845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Lightning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Network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保障支付的原子性，子通道状态更新一致，但不隐藏交易双方的支付关系。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TumbleBit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引入“谜题承诺</a:t>
                </a:r>
                <a:r>
                  <a:rPr kumimoji="1" lang="en-US" altLang="zh-CN" dirty="0"/>
                  <a:t>-</a:t>
                </a:r>
                <a:r>
                  <a:rPr kumimoji="1" lang="zh-CN" altLang="en-US" dirty="0"/>
                  <a:t>谜题解决”范式，隐藏交易双方的支付关系。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zh-CN" altLang="en-US" b="1" i="1" dirty="0">
                    <a:solidFill>
                      <a:srgbClr val="042554"/>
                    </a:solidFill>
                  </a:rPr>
                  <a:t>：</a:t>
                </a:r>
                <a:r>
                  <a:rPr kumimoji="1" lang="zh-CN" altLang="en-US" dirty="0"/>
                  <a:t>延用 </a:t>
                </a:r>
                <a:r>
                  <a:rPr kumimoji="1" lang="en-US" altLang="zh-CN" dirty="0"/>
                  <a:t>TumbleBit</a:t>
                </a:r>
                <a:r>
                  <a:rPr kumimoji="1" lang="zh-CN" altLang="en-US" dirty="0"/>
                  <a:t> 方案，使用零知识证明构造更通用的方案。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+</a:t>
                </a:r>
                <a:r>
                  <a:rPr kumimoji="1" lang="zh-CN" altLang="en-US" b="1" i="1" baseline="30000" dirty="0">
                    <a:solidFill>
                      <a:srgbClr val="042554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A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2</a:t>
                </a:r>
                <a:r>
                  <a:rPr kumimoji="1" lang="en-US" altLang="zh-CN" b="1" i="1" dirty="0">
                    <a:solidFill>
                      <a:srgbClr val="042554"/>
                    </a:solidFill>
                  </a:rPr>
                  <a:t>L</a:t>
                </a:r>
                <a:r>
                  <a:rPr kumimoji="1" lang="en-US" altLang="zh-CN" b="1" i="1" baseline="30000" dirty="0">
                    <a:solidFill>
                      <a:srgbClr val="042554"/>
                    </a:solidFill>
                  </a:rPr>
                  <a:t>UC</a:t>
                </a:r>
                <a:r>
                  <a:rPr kumimoji="1" lang="zh-CN" altLang="en-US" b="1" i="1" dirty="0"/>
                  <a:t>：</a:t>
                </a:r>
                <a:r>
                  <a:rPr kumimoji="1" lang="zh-CN" altLang="en-US" dirty="0"/>
                  <a:t>修正 </a:t>
                </a:r>
                <a:r>
                  <a:rPr kumimoji="1" lang="en-US" altLang="zh-CN" dirty="0"/>
                  <a:t>A</a:t>
                </a:r>
                <a:r>
                  <a:rPr kumimoji="1" lang="en-US" altLang="zh-CN" baseline="30000" dirty="0"/>
                  <a:t>2</a:t>
                </a:r>
                <a:r>
                  <a:rPr kumimoji="1" lang="en-US" altLang="zh-CN" dirty="0"/>
                  <a:t>L</a:t>
                </a:r>
                <a:r>
                  <a:rPr kumimoji="1" lang="zh-CN" altLang="en-US" dirty="0"/>
                  <a:t> 方案的安全缺陷（代价是更多群操作）。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Perun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引入虚拟通道概念，但增加通道管理代价（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NOCUST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 </a:t>
                </a:r>
                <a:r>
                  <a:rPr kumimoji="1" lang="zh-CN" altLang="en-US" dirty="0"/>
                  <a:t>和 </a:t>
                </a: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MixCT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仅可部署在图灵完备的区块链系统中（如以太坊）。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TeeChain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依赖可信执行环境（如</a:t>
                </a:r>
                <a:r>
                  <a:rPr kumimoji="1" lang="en-US" altLang="zh-CN" dirty="0"/>
                  <a:t>Intel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SGX</a:t>
                </a:r>
                <a:r>
                  <a:rPr kumimoji="1" lang="zh-CN" altLang="en-US" dirty="0"/>
                  <a:t>）。</a:t>
                </a:r>
                <a:endParaRPr kumimoji="1" lang="en-US" altLang="zh-CN" dirty="0"/>
              </a:p>
              <a:p>
                <a:pPr marL="342900" indent="-342900">
                  <a:buFont typeface="Wingdings" pitchFamily="2" charset="2"/>
                  <a:buChar char="l"/>
                </a:pPr>
                <a:r>
                  <a:rPr kumimoji="1" lang="en-US" altLang="zh-CN" b="1" i="1" dirty="0">
                    <a:solidFill>
                      <a:srgbClr val="115740"/>
                    </a:solidFill>
                  </a:rPr>
                  <a:t>Bolt</a:t>
                </a:r>
                <a:r>
                  <a:rPr kumimoji="1" lang="zh-CN" altLang="en-US" b="1" i="1" dirty="0">
                    <a:solidFill>
                      <a:srgbClr val="115740"/>
                    </a:solidFill>
                  </a:rPr>
                  <a:t>：</a:t>
                </a:r>
                <a:r>
                  <a:rPr kumimoji="1" lang="zh-CN" altLang="en-US" dirty="0"/>
                  <a:t>借助 </a:t>
                </a:r>
                <a:r>
                  <a:rPr kumimoji="1" lang="en-US" altLang="zh-CN" dirty="0"/>
                  <a:t>Zerocash</a:t>
                </a:r>
                <a:r>
                  <a:rPr kumimoji="1" lang="zh-CN" altLang="en-US" dirty="0"/>
                  <a:t> 匿名技术实现可变金额的 </a:t>
                </a:r>
                <a:r>
                  <a:rPr kumimoji="1" lang="en-US" altLang="zh-CN" dirty="0"/>
                  <a:t>PCHs</a:t>
                </a:r>
                <a:r>
                  <a:rPr kumimoji="1" lang="zh-CN" altLang="en-US" dirty="0"/>
                  <a:t>。</a:t>
                </a:r>
                <a:endParaRPr kumimoji="1"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820C54B-D790-B23D-EC08-2734678E85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50" r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23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72E0F47-8A07-1E39-9A9F-1764D2C8A626}"/>
              </a:ext>
            </a:extLst>
          </p:cNvPr>
          <p:cNvGrpSpPr/>
          <p:nvPr/>
        </p:nvGrpSpPr>
        <p:grpSpPr>
          <a:xfrm>
            <a:off x="830316" y="5627123"/>
            <a:ext cx="7966843" cy="959522"/>
            <a:chOff x="830316" y="5034455"/>
            <a:chExt cx="7966843" cy="959522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D675A14-F83B-7067-E51D-C65C1048BF3A}"/>
                </a:ext>
              </a:extLst>
            </p:cNvPr>
            <p:cNvSpPr/>
            <p:nvPr/>
          </p:nvSpPr>
          <p:spPr>
            <a:xfrm>
              <a:off x="830317" y="5034455"/>
              <a:ext cx="7966842" cy="451945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509D3231-94C9-52B0-ACA9-21266DCB4215}"/>
                </a:ext>
              </a:extLst>
            </p:cNvPr>
            <p:cNvSpPr txBox="1"/>
            <p:nvPr/>
          </p:nvSpPr>
          <p:spPr>
            <a:xfrm>
              <a:off x="830316" y="5564821"/>
              <a:ext cx="7966843" cy="429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依赖匿名支付通道技术（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Anonymous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Payment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Channel, APC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），不兼容比特币</a:t>
              </a:r>
              <a:endPara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CFC765FC-34E1-0D46-8B20-E08444F186B3}"/>
              </a:ext>
            </a:extLst>
          </p:cNvPr>
          <p:cNvSpPr txBox="1">
            <a:spLocks/>
          </p:cNvSpPr>
          <p:nvPr/>
        </p:nvSpPr>
        <p:spPr>
          <a:xfrm>
            <a:off x="7654301" y="734390"/>
            <a:ext cx="406393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区块链扩容：从链下谈起</a:t>
            </a:r>
          </a:p>
        </p:txBody>
      </p:sp>
    </p:spTree>
    <p:extLst>
      <p:ext uri="{BB962C8B-B14F-4D97-AF65-F5344CB8AC3E}">
        <p14:creationId xmlns:p14="http://schemas.microsoft.com/office/powerpoint/2010/main" val="1989833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摘要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研究背景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研究动机</a:t>
            </a: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方案概述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方案性能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总结与展望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753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BAF66E-C21C-0CE7-0394-D181878E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研究动机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A99D43-B2CA-F5D1-589A-38EA0D49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i="1" dirty="0"/>
              <a:t>“</a:t>
            </a:r>
            <a:r>
              <a:rPr kumimoji="1" lang="en" altLang="zh-CN" i="1" dirty="0"/>
              <a:t>Is it possible to </a:t>
            </a:r>
            <a:r>
              <a:rPr kumimoji="1" lang="en-US" altLang="zh-CN" i="1" dirty="0"/>
              <a:t>construct a </a:t>
            </a:r>
            <a:r>
              <a:rPr kumimoji="1" lang="en-US" altLang="zh-CN" b="1" i="1" u="sng" dirty="0">
                <a:solidFill>
                  <a:srgbClr val="C00000"/>
                </a:solidFill>
              </a:rPr>
              <a:t>Bitcoin-compatible</a:t>
            </a:r>
            <a:r>
              <a:rPr kumimoji="1" lang="en-US" altLang="zh-CN" i="1" dirty="0"/>
              <a:t> PCH system with </a:t>
            </a:r>
            <a:r>
              <a:rPr kumimoji="1" lang="en-US" altLang="zh-CN" b="1" i="1" u="sng" dirty="0">
                <a:solidFill>
                  <a:srgbClr val="C00000"/>
                </a:solidFill>
              </a:rPr>
              <a:t>value privacy </a:t>
            </a:r>
            <a:r>
              <a:rPr kumimoji="1" lang="en-US" altLang="zh-CN" i="1" dirty="0"/>
              <a:t>and </a:t>
            </a:r>
            <a:r>
              <a:rPr kumimoji="1" lang="en-US" altLang="zh-CN" b="1" i="1" u="sng" dirty="0">
                <a:solidFill>
                  <a:srgbClr val="C00000"/>
                </a:solidFill>
              </a:rPr>
              <a:t>relationship anonymity </a:t>
            </a:r>
            <a:r>
              <a:rPr kumimoji="1" lang="en-US" altLang="zh-CN" i="1" dirty="0"/>
              <a:t>that also supports </a:t>
            </a:r>
            <a:r>
              <a:rPr kumimoji="1" lang="en-US" altLang="zh-CN" b="1" i="1" u="sng" dirty="0">
                <a:solidFill>
                  <a:srgbClr val="C00000"/>
                </a:solidFill>
              </a:rPr>
              <a:t>variable</a:t>
            </a:r>
            <a:r>
              <a:rPr kumimoji="1" lang="en-US" altLang="zh-CN" i="1" dirty="0"/>
              <a:t> payment amounts?</a:t>
            </a:r>
            <a:r>
              <a:rPr kumimoji="1" lang="zh-CN" altLang="en-US" i="1" dirty="0"/>
              <a:t>”</a:t>
            </a:r>
            <a:endParaRPr kumimoji="1" lang="en-US" altLang="zh-CN" i="1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2A9586-F22F-5AD6-C2CA-F7DF1614E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BCA1C1-58C2-2B00-7095-21C8815D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25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31DF0F0-7C1B-8507-379D-D6EBAB50BFBC}"/>
              </a:ext>
            </a:extLst>
          </p:cNvPr>
          <p:cNvGrpSpPr/>
          <p:nvPr/>
        </p:nvGrpSpPr>
        <p:grpSpPr>
          <a:xfrm>
            <a:off x="696000" y="2688581"/>
            <a:ext cx="10800000" cy="2717419"/>
            <a:chOff x="696000" y="2978954"/>
            <a:chExt cx="10800000" cy="271741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4D655F0D-A382-DE0C-FA79-E9335E85A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000" y="2978954"/>
              <a:ext cx="10800000" cy="2717419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5CC8702-39AE-3E1C-2E03-80B66DB22209}"/>
                </a:ext>
              </a:extLst>
            </p:cNvPr>
            <p:cNvSpPr/>
            <p:nvPr/>
          </p:nvSpPr>
          <p:spPr>
            <a:xfrm>
              <a:off x="3460084" y="3238095"/>
              <a:ext cx="1111915" cy="2045105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5CC1262-6471-367D-F90C-7C336C2A43FA}"/>
                </a:ext>
              </a:extLst>
            </p:cNvPr>
            <p:cNvSpPr/>
            <p:nvPr/>
          </p:nvSpPr>
          <p:spPr>
            <a:xfrm>
              <a:off x="4690531" y="3238094"/>
              <a:ext cx="1828802" cy="2045105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84D3EC0-1DB2-E27C-6353-7AF2CF5D8F10}"/>
                </a:ext>
              </a:extLst>
            </p:cNvPr>
            <p:cNvSpPr/>
            <p:nvPr/>
          </p:nvSpPr>
          <p:spPr>
            <a:xfrm>
              <a:off x="9849878" y="3238094"/>
              <a:ext cx="1461589" cy="2045105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22947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摘要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研究背景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研究动机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方案概述</a:t>
            </a: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方案性能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总结与展望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26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6235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27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194341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28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E25601B-7A4E-B682-CB4D-9B2B6D6B2881}"/>
              </a:ext>
            </a:extLst>
          </p:cNvPr>
          <p:cNvGrpSpPr/>
          <p:nvPr/>
        </p:nvGrpSpPr>
        <p:grpSpPr>
          <a:xfrm>
            <a:off x="486762" y="2084914"/>
            <a:ext cx="11232175" cy="534922"/>
            <a:chOff x="486762" y="2084914"/>
            <a:chExt cx="11232175" cy="534922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B31BC1E-DD58-FFF1-18B0-50A4AFB84B57}"/>
                </a:ext>
              </a:extLst>
            </p:cNvPr>
            <p:cNvGrpSpPr/>
            <p:nvPr/>
          </p:nvGrpSpPr>
          <p:grpSpPr>
            <a:xfrm>
              <a:off x="592512" y="2127215"/>
              <a:ext cx="2030515" cy="432000"/>
              <a:chOff x="592512" y="2127215"/>
              <a:chExt cx="2030515" cy="43200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9ED05D0-3F7D-CFE0-EE37-EB2B3CAED6CD}"/>
                  </a:ext>
                </a:extLst>
              </p:cNvPr>
              <p:cNvSpPr txBox="1"/>
              <p:nvPr/>
            </p:nvSpPr>
            <p:spPr>
              <a:xfrm>
                <a:off x="1024512" y="2173938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弱中断攻击假设</a:t>
                </a:r>
              </a:p>
            </p:txBody>
          </p:sp>
          <p:pic>
            <p:nvPicPr>
              <p:cNvPr id="31" name="图片 30" descr="图标&#10;&#10;描述已自动生成">
                <a:extLst>
                  <a:ext uri="{FF2B5EF4-FFF2-40B4-BE49-F238E27FC236}">
                    <a16:creationId xmlns:a16="http://schemas.microsoft.com/office/drawing/2014/main" id="{117C0921-D442-9A30-6FE5-300961CE4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2127215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EF74B5B-412D-1EC6-7BBB-70EAA3602BC6}"/>
                </a:ext>
              </a:extLst>
            </p:cNvPr>
            <p:cNvSpPr/>
            <p:nvPr/>
          </p:nvSpPr>
          <p:spPr>
            <a:xfrm>
              <a:off x="486762" y="2084914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EDF0E57-E125-CD81-4802-CF8A84D40DF5}"/>
                </a:ext>
              </a:extLst>
            </p:cNvPr>
            <p:cNvSpPr txBox="1"/>
            <p:nvPr/>
          </p:nvSpPr>
          <p:spPr>
            <a:xfrm>
              <a:off x="2623026" y="2185781"/>
              <a:ext cx="784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匿名集大小受限与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中活跃用户数量，与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/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TumbleBit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一致。</a:t>
              </a: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21424641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29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E25601B-7A4E-B682-CB4D-9B2B6D6B2881}"/>
              </a:ext>
            </a:extLst>
          </p:cNvPr>
          <p:cNvGrpSpPr/>
          <p:nvPr/>
        </p:nvGrpSpPr>
        <p:grpSpPr>
          <a:xfrm>
            <a:off x="486762" y="2084914"/>
            <a:ext cx="11232175" cy="534922"/>
            <a:chOff x="486762" y="2084914"/>
            <a:chExt cx="11232175" cy="534922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B31BC1E-DD58-FFF1-18B0-50A4AFB84B57}"/>
                </a:ext>
              </a:extLst>
            </p:cNvPr>
            <p:cNvGrpSpPr/>
            <p:nvPr/>
          </p:nvGrpSpPr>
          <p:grpSpPr>
            <a:xfrm>
              <a:off x="592512" y="2127215"/>
              <a:ext cx="2030515" cy="432000"/>
              <a:chOff x="592512" y="2127215"/>
              <a:chExt cx="2030515" cy="43200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9ED05D0-3F7D-CFE0-EE37-EB2B3CAED6CD}"/>
                  </a:ext>
                </a:extLst>
              </p:cNvPr>
              <p:cNvSpPr txBox="1"/>
              <p:nvPr/>
            </p:nvSpPr>
            <p:spPr>
              <a:xfrm>
                <a:off x="1024512" y="2173938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弱中断攻击假设</a:t>
                </a:r>
              </a:p>
            </p:txBody>
          </p:sp>
          <p:pic>
            <p:nvPicPr>
              <p:cNvPr id="31" name="图片 30" descr="图标&#10;&#10;描述已自动生成">
                <a:extLst>
                  <a:ext uri="{FF2B5EF4-FFF2-40B4-BE49-F238E27FC236}">
                    <a16:creationId xmlns:a16="http://schemas.microsoft.com/office/drawing/2014/main" id="{117C0921-D442-9A30-6FE5-300961CE4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2127215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EF74B5B-412D-1EC6-7BBB-70EAA3602BC6}"/>
                </a:ext>
              </a:extLst>
            </p:cNvPr>
            <p:cNvSpPr/>
            <p:nvPr/>
          </p:nvSpPr>
          <p:spPr>
            <a:xfrm>
              <a:off x="486762" y="2084914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EDF0E57-E125-CD81-4802-CF8A84D40DF5}"/>
                </a:ext>
              </a:extLst>
            </p:cNvPr>
            <p:cNvSpPr txBox="1"/>
            <p:nvPr/>
          </p:nvSpPr>
          <p:spPr>
            <a:xfrm>
              <a:off x="2623026" y="2185781"/>
              <a:ext cx="784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匿名集大小受限与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中活跃用户数量，与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/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TumbleBit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一致。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8C7B4690-35FF-9874-1919-38ED6DD85E38}"/>
              </a:ext>
            </a:extLst>
          </p:cNvPr>
          <p:cNvGrpSpPr/>
          <p:nvPr/>
        </p:nvGrpSpPr>
        <p:grpSpPr>
          <a:xfrm>
            <a:off x="473767" y="2756349"/>
            <a:ext cx="2700000" cy="3599999"/>
            <a:chOff x="473767" y="2756349"/>
            <a:chExt cx="2700000" cy="3599999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5CD7DC0-4B8A-9124-39A0-F47603B945A6}"/>
                </a:ext>
              </a:extLst>
            </p:cNvPr>
            <p:cNvGrpSpPr/>
            <p:nvPr/>
          </p:nvGrpSpPr>
          <p:grpSpPr>
            <a:xfrm>
              <a:off x="627971" y="2852645"/>
              <a:ext cx="2225837" cy="360000"/>
              <a:chOff x="627971" y="2852645"/>
              <a:chExt cx="2225837" cy="360000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AD561A-C6DC-2F92-A683-046464CA7E33}"/>
                  </a:ext>
                </a:extLst>
              </p:cNvPr>
              <p:cNvSpPr txBox="1"/>
              <p:nvPr/>
            </p:nvSpPr>
            <p:spPr>
              <a:xfrm>
                <a:off x="1024461" y="2863368"/>
                <a:ext cx="18293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悲痛攻击抗性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(GR)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3" name="图片 32" descr="图标&#10;&#10;描述已自动生成">
                <a:extLst>
                  <a:ext uri="{FF2B5EF4-FFF2-40B4-BE49-F238E27FC236}">
                    <a16:creationId xmlns:a16="http://schemas.microsoft.com/office/drawing/2014/main" id="{F253DBE7-F799-F89A-92CB-EBAAA21B0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971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B1A6434B-A511-4219-BA66-C6CF2727C243}"/>
                </a:ext>
              </a:extLst>
            </p:cNvPr>
            <p:cNvSpPr/>
            <p:nvPr/>
          </p:nvSpPr>
          <p:spPr>
            <a:xfrm>
              <a:off x="473767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7029709C-ED59-C364-490A-D8593AC5B795}"/>
                </a:ext>
              </a:extLst>
            </p:cNvPr>
            <p:cNvSpPr txBox="1"/>
            <p:nvPr/>
          </p:nvSpPr>
          <p:spPr>
            <a:xfrm>
              <a:off x="627971" y="3220378"/>
              <a:ext cx="2448000" cy="2275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当且仅当在时刻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，对于任意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支付方和接收方，中介方托管资金总额都不大于要发送给中介方的金额，则称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系统具有悲痛攻击抗性。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24477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C0B1A-973A-9854-7BDF-9374E4D7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摘要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1AF27-7FBE-6328-B495-7A1599D07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支付通道集线器（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Hub, PCH</a:t>
            </a:r>
            <a:r>
              <a:rPr kumimoji="1" lang="zh-CN" altLang="en-US" dirty="0"/>
              <a:t>）是一种解决区块链 </a:t>
            </a:r>
            <a:r>
              <a:rPr kumimoji="1" lang="en-US" altLang="zh-CN" dirty="0"/>
              <a:t>1.0</a:t>
            </a:r>
            <a:r>
              <a:rPr kumimoji="1" lang="zh-CN" altLang="en-US" dirty="0"/>
              <a:t> 可扩展性的有效方法。它通过中介方（</a:t>
            </a:r>
            <a:r>
              <a:rPr kumimoji="1" lang="en-US" altLang="zh-CN" dirty="0"/>
              <a:t>Tumbler</a:t>
            </a:r>
            <a:r>
              <a:rPr kumimoji="1" lang="zh-CN" altLang="en-US" dirty="0"/>
              <a:t>）在发送方和接收方之间完成链下交易。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130E2B-3132-D8F0-0250-0911F19B9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E8739F-C6A6-A07C-9BB8-23C5DB0E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3999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30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E25601B-7A4E-B682-CB4D-9B2B6D6B2881}"/>
              </a:ext>
            </a:extLst>
          </p:cNvPr>
          <p:cNvGrpSpPr/>
          <p:nvPr/>
        </p:nvGrpSpPr>
        <p:grpSpPr>
          <a:xfrm>
            <a:off x="486762" y="2084914"/>
            <a:ext cx="11232175" cy="534922"/>
            <a:chOff x="486762" y="2084914"/>
            <a:chExt cx="11232175" cy="534922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B31BC1E-DD58-FFF1-18B0-50A4AFB84B57}"/>
                </a:ext>
              </a:extLst>
            </p:cNvPr>
            <p:cNvGrpSpPr/>
            <p:nvPr/>
          </p:nvGrpSpPr>
          <p:grpSpPr>
            <a:xfrm>
              <a:off x="592512" y="2127215"/>
              <a:ext cx="2030515" cy="432000"/>
              <a:chOff x="592512" y="2127215"/>
              <a:chExt cx="2030515" cy="43200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9ED05D0-3F7D-CFE0-EE37-EB2B3CAED6CD}"/>
                  </a:ext>
                </a:extLst>
              </p:cNvPr>
              <p:cNvSpPr txBox="1"/>
              <p:nvPr/>
            </p:nvSpPr>
            <p:spPr>
              <a:xfrm>
                <a:off x="1024512" y="2173938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弱中断攻击假设</a:t>
                </a:r>
              </a:p>
            </p:txBody>
          </p:sp>
          <p:pic>
            <p:nvPicPr>
              <p:cNvPr id="31" name="图片 30" descr="图标&#10;&#10;描述已自动生成">
                <a:extLst>
                  <a:ext uri="{FF2B5EF4-FFF2-40B4-BE49-F238E27FC236}">
                    <a16:creationId xmlns:a16="http://schemas.microsoft.com/office/drawing/2014/main" id="{117C0921-D442-9A30-6FE5-300961CE4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2127215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EF74B5B-412D-1EC6-7BBB-70EAA3602BC6}"/>
                </a:ext>
              </a:extLst>
            </p:cNvPr>
            <p:cNvSpPr/>
            <p:nvPr/>
          </p:nvSpPr>
          <p:spPr>
            <a:xfrm>
              <a:off x="486762" y="2084914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EDF0E57-E125-CD81-4802-CF8A84D40DF5}"/>
                </a:ext>
              </a:extLst>
            </p:cNvPr>
            <p:cNvSpPr txBox="1"/>
            <p:nvPr/>
          </p:nvSpPr>
          <p:spPr>
            <a:xfrm>
              <a:off x="2623026" y="2185781"/>
              <a:ext cx="784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匿名集大小受限与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中活跃用户数量，与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/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TumbleBit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一致。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8C7B4690-35FF-9874-1919-38ED6DD85E38}"/>
              </a:ext>
            </a:extLst>
          </p:cNvPr>
          <p:cNvGrpSpPr/>
          <p:nvPr/>
        </p:nvGrpSpPr>
        <p:grpSpPr>
          <a:xfrm>
            <a:off x="473767" y="2756349"/>
            <a:ext cx="2700000" cy="3599999"/>
            <a:chOff x="473767" y="2756349"/>
            <a:chExt cx="2700000" cy="3599999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5CD7DC0-4B8A-9124-39A0-F47603B945A6}"/>
                </a:ext>
              </a:extLst>
            </p:cNvPr>
            <p:cNvGrpSpPr/>
            <p:nvPr/>
          </p:nvGrpSpPr>
          <p:grpSpPr>
            <a:xfrm>
              <a:off x="627971" y="2852645"/>
              <a:ext cx="2225837" cy="360000"/>
              <a:chOff x="627971" y="2852645"/>
              <a:chExt cx="2225837" cy="360000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AD561A-C6DC-2F92-A683-046464CA7E33}"/>
                  </a:ext>
                </a:extLst>
              </p:cNvPr>
              <p:cNvSpPr txBox="1"/>
              <p:nvPr/>
            </p:nvSpPr>
            <p:spPr>
              <a:xfrm>
                <a:off x="1024461" y="2863368"/>
                <a:ext cx="18293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悲痛攻击抗性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(GR)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3" name="图片 32" descr="图标&#10;&#10;描述已自动生成">
                <a:extLst>
                  <a:ext uri="{FF2B5EF4-FFF2-40B4-BE49-F238E27FC236}">
                    <a16:creationId xmlns:a16="http://schemas.microsoft.com/office/drawing/2014/main" id="{F253DBE7-F799-F89A-92CB-EBAAA21B0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971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B1A6434B-A511-4219-BA66-C6CF2727C243}"/>
                </a:ext>
              </a:extLst>
            </p:cNvPr>
            <p:cNvSpPr/>
            <p:nvPr/>
          </p:nvSpPr>
          <p:spPr>
            <a:xfrm>
              <a:off x="473767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7029709C-ED59-C364-490A-D8593AC5B795}"/>
                </a:ext>
              </a:extLst>
            </p:cNvPr>
            <p:cNvSpPr txBox="1"/>
            <p:nvPr/>
          </p:nvSpPr>
          <p:spPr>
            <a:xfrm>
              <a:off x="627971" y="3220378"/>
              <a:ext cx="2448000" cy="2275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当且仅当在时刻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，对于任意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支付方和接收方，中介方托管资金总额都不大于要发送给中介方的金额，则称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系统具有悲痛攻击抗性。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762A5F61-8BAD-E2A5-D5E5-95601903F91D}"/>
              </a:ext>
            </a:extLst>
          </p:cNvPr>
          <p:cNvGrpSpPr/>
          <p:nvPr/>
        </p:nvGrpSpPr>
        <p:grpSpPr>
          <a:xfrm>
            <a:off x="3323391" y="2756349"/>
            <a:ext cx="2700000" cy="3599999"/>
            <a:chOff x="3323391" y="2756349"/>
            <a:chExt cx="2700000" cy="3599999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3FDC788A-8545-57E5-AD02-7CF4E5276E11}"/>
                </a:ext>
              </a:extLst>
            </p:cNvPr>
            <p:cNvGrpSpPr/>
            <p:nvPr/>
          </p:nvGrpSpPr>
          <p:grpSpPr>
            <a:xfrm>
              <a:off x="3472512" y="2852645"/>
              <a:ext cx="2291561" cy="360000"/>
              <a:chOff x="3472512" y="2852645"/>
              <a:chExt cx="2291561" cy="360000"/>
            </a:xfrm>
          </p:grpSpPr>
          <p:pic>
            <p:nvPicPr>
              <p:cNvPr id="34" name="图片 33" descr="图标&#10;&#10;描述已自动生成">
                <a:extLst>
                  <a:ext uri="{FF2B5EF4-FFF2-40B4-BE49-F238E27FC236}">
                    <a16:creationId xmlns:a16="http://schemas.microsoft.com/office/drawing/2014/main" id="{0F3F2AB3-4F5D-9362-B65A-A90394744C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2512" y="2852645"/>
                <a:ext cx="360000" cy="3600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6B435E6A-E58B-C90B-A1BF-D43B18F41CE0}"/>
                  </a:ext>
                </a:extLst>
              </p:cNvPr>
              <p:cNvSpPr txBox="1"/>
              <p:nvPr/>
            </p:nvSpPr>
            <p:spPr>
              <a:xfrm>
                <a:off x="3869002" y="2863368"/>
                <a:ext cx="18950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原子性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(Atomicity)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sp>
          <p:nvSpPr>
            <p:cNvPr id="43" name="圆角矩形 42">
              <a:extLst>
                <a:ext uri="{FF2B5EF4-FFF2-40B4-BE49-F238E27FC236}">
                  <a16:creationId xmlns:a16="http://schemas.microsoft.com/office/drawing/2014/main" id="{2AFF01B7-9A9E-53BE-58ED-6D36F817C5F2}"/>
                </a:ext>
              </a:extLst>
            </p:cNvPr>
            <p:cNvSpPr/>
            <p:nvPr/>
          </p:nvSpPr>
          <p:spPr>
            <a:xfrm>
              <a:off x="3323391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/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当且仅当对于任意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PPT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参与方，任意支付均有下式成立，则称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PCH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系统具有原子性：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 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:r>
                    <a:rPr kumimoji="1" lang="en-US" altLang="zh-CN" sz="1600" dirty="0">
                      <a:ea typeface="Cambria Math" panose="02040503050406030204" pitchFamily="18" charset="0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blipFill>
                  <a:blip r:embed="rId5"/>
                  <a:stretch>
                    <a:fillRect l="-2062" r="-9278" b="-168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2518598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31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E25601B-7A4E-B682-CB4D-9B2B6D6B2881}"/>
              </a:ext>
            </a:extLst>
          </p:cNvPr>
          <p:cNvGrpSpPr/>
          <p:nvPr/>
        </p:nvGrpSpPr>
        <p:grpSpPr>
          <a:xfrm>
            <a:off x="486762" y="2084914"/>
            <a:ext cx="11232175" cy="534922"/>
            <a:chOff x="486762" y="2084914"/>
            <a:chExt cx="11232175" cy="534922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B31BC1E-DD58-FFF1-18B0-50A4AFB84B57}"/>
                </a:ext>
              </a:extLst>
            </p:cNvPr>
            <p:cNvGrpSpPr/>
            <p:nvPr/>
          </p:nvGrpSpPr>
          <p:grpSpPr>
            <a:xfrm>
              <a:off x="592512" y="2127215"/>
              <a:ext cx="2030515" cy="432000"/>
              <a:chOff x="592512" y="2127215"/>
              <a:chExt cx="2030515" cy="43200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9ED05D0-3F7D-CFE0-EE37-EB2B3CAED6CD}"/>
                  </a:ext>
                </a:extLst>
              </p:cNvPr>
              <p:cNvSpPr txBox="1"/>
              <p:nvPr/>
            </p:nvSpPr>
            <p:spPr>
              <a:xfrm>
                <a:off x="1024512" y="2173938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弱中断攻击假设</a:t>
                </a:r>
              </a:p>
            </p:txBody>
          </p:sp>
          <p:pic>
            <p:nvPicPr>
              <p:cNvPr id="31" name="图片 30" descr="图标&#10;&#10;描述已自动生成">
                <a:extLst>
                  <a:ext uri="{FF2B5EF4-FFF2-40B4-BE49-F238E27FC236}">
                    <a16:creationId xmlns:a16="http://schemas.microsoft.com/office/drawing/2014/main" id="{117C0921-D442-9A30-6FE5-300961CE4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2127215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EF74B5B-412D-1EC6-7BBB-70EAA3602BC6}"/>
                </a:ext>
              </a:extLst>
            </p:cNvPr>
            <p:cNvSpPr/>
            <p:nvPr/>
          </p:nvSpPr>
          <p:spPr>
            <a:xfrm>
              <a:off x="486762" y="2084914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EDF0E57-E125-CD81-4802-CF8A84D40DF5}"/>
                </a:ext>
              </a:extLst>
            </p:cNvPr>
            <p:cNvSpPr txBox="1"/>
            <p:nvPr/>
          </p:nvSpPr>
          <p:spPr>
            <a:xfrm>
              <a:off x="2623026" y="2185781"/>
              <a:ext cx="784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匿名集大小受限与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中活跃用户数量，与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/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TumbleBit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一致。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8C7B4690-35FF-9874-1919-38ED6DD85E38}"/>
              </a:ext>
            </a:extLst>
          </p:cNvPr>
          <p:cNvGrpSpPr/>
          <p:nvPr/>
        </p:nvGrpSpPr>
        <p:grpSpPr>
          <a:xfrm>
            <a:off x="473767" y="2756349"/>
            <a:ext cx="2700000" cy="3599999"/>
            <a:chOff x="473767" y="2756349"/>
            <a:chExt cx="2700000" cy="3599999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5CD7DC0-4B8A-9124-39A0-F47603B945A6}"/>
                </a:ext>
              </a:extLst>
            </p:cNvPr>
            <p:cNvGrpSpPr/>
            <p:nvPr/>
          </p:nvGrpSpPr>
          <p:grpSpPr>
            <a:xfrm>
              <a:off x="627971" y="2852645"/>
              <a:ext cx="2225837" cy="360000"/>
              <a:chOff x="627971" y="2852645"/>
              <a:chExt cx="2225837" cy="360000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AD561A-C6DC-2F92-A683-046464CA7E33}"/>
                  </a:ext>
                </a:extLst>
              </p:cNvPr>
              <p:cNvSpPr txBox="1"/>
              <p:nvPr/>
            </p:nvSpPr>
            <p:spPr>
              <a:xfrm>
                <a:off x="1024461" y="2863368"/>
                <a:ext cx="18293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悲痛攻击抗性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(GR)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3" name="图片 32" descr="图标&#10;&#10;描述已自动生成">
                <a:extLst>
                  <a:ext uri="{FF2B5EF4-FFF2-40B4-BE49-F238E27FC236}">
                    <a16:creationId xmlns:a16="http://schemas.microsoft.com/office/drawing/2014/main" id="{F253DBE7-F799-F89A-92CB-EBAAA21B0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971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B1A6434B-A511-4219-BA66-C6CF2727C243}"/>
                </a:ext>
              </a:extLst>
            </p:cNvPr>
            <p:cNvSpPr/>
            <p:nvPr/>
          </p:nvSpPr>
          <p:spPr>
            <a:xfrm>
              <a:off x="473767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7029709C-ED59-C364-490A-D8593AC5B795}"/>
                </a:ext>
              </a:extLst>
            </p:cNvPr>
            <p:cNvSpPr txBox="1"/>
            <p:nvPr/>
          </p:nvSpPr>
          <p:spPr>
            <a:xfrm>
              <a:off x="627971" y="3220378"/>
              <a:ext cx="2448000" cy="2275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当且仅当在时刻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，对于任意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支付方和接收方，中介方托管资金总额都不大于要发送给中介方的金额，则称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系统具有悲痛攻击抗性。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762A5F61-8BAD-E2A5-D5E5-95601903F91D}"/>
              </a:ext>
            </a:extLst>
          </p:cNvPr>
          <p:cNvGrpSpPr/>
          <p:nvPr/>
        </p:nvGrpSpPr>
        <p:grpSpPr>
          <a:xfrm>
            <a:off x="3323391" y="2756349"/>
            <a:ext cx="2700000" cy="3599999"/>
            <a:chOff x="3323391" y="2756349"/>
            <a:chExt cx="2700000" cy="3599999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3FDC788A-8545-57E5-AD02-7CF4E5276E11}"/>
                </a:ext>
              </a:extLst>
            </p:cNvPr>
            <p:cNvGrpSpPr/>
            <p:nvPr/>
          </p:nvGrpSpPr>
          <p:grpSpPr>
            <a:xfrm>
              <a:off x="3472512" y="2852645"/>
              <a:ext cx="2291561" cy="360000"/>
              <a:chOff x="3472512" y="2852645"/>
              <a:chExt cx="2291561" cy="360000"/>
            </a:xfrm>
          </p:grpSpPr>
          <p:pic>
            <p:nvPicPr>
              <p:cNvPr id="34" name="图片 33" descr="图标&#10;&#10;描述已自动生成">
                <a:extLst>
                  <a:ext uri="{FF2B5EF4-FFF2-40B4-BE49-F238E27FC236}">
                    <a16:creationId xmlns:a16="http://schemas.microsoft.com/office/drawing/2014/main" id="{0F3F2AB3-4F5D-9362-B65A-A90394744C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2512" y="2852645"/>
                <a:ext cx="360000" cy="3600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6B435E6A-E58B-C90B-A1BF-D43B18F41CE0}"/>
                  </a:ext>
                </a:extLst>
              </p:cNvPr>
              <p:cNvSpPr txBox="1"/>
              <p:nvPr/>
            </p:nvSpPr>
            <p:spPr>
              <a:xfrm>
                <a:off x="3869002" y="2863368"/>
                <a:ext cx="18950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原子性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(Atomicity)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sp>
          <p:nvSpPr>
            <p:cNvPr id="43" name="圆角矩形 42">
              <a:extLst>
                <a:ext uri="{FF2B5EF4-FFF2-40B4-BE49-F238E27FC236}">
                  <a16:creationId xmlns:a16="http://schemas.microsoft.com/office/drawing/2014/main" id="{2AFF01B7-9A9E-53BE-58ED-6D36F817C5F2}"/>
                </a:ext>
              </a:extLst>
            </p:cNvPr>
            <p:cNvSpPr/>
            <p:nvPr/>
          </p:nvSpPr>
          <p:spPr>
            <a:xfrm>
              <a:off x="3323391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/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当且仅当对于任意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PPT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参与方，任意支付均有下式成立，则称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PCH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系统具有原子性：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 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:r>
                    <a:rPr kumimoji="1" lang="en-US" altLang="zh-CN" sz="1600" dirty="0">
                      <a:ea typeface="Cambria Math" panose="02040503050406030204" pitchFamily="18" charset="0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blipFill>
                  <a:blip r:embed="rId5"/>
                  <a:stretch>
                    <a:fillRect l="-2062" r="-9278" b="-168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7E3FA91B-E5FD-EF33-D027-631BFA952238}"/>
              </a:ext>
            </a:extLst>
          </p:cNvPr>
          <p:cNvGrpSpPr/>
          <p:nvPr/>
        </p:nvGrpSpPr>
        <p:grpSpPr>
          <a:xfrm>
            <a:off x="6132297" y="2756349"/>
            <a:ext cx="2838904" cy="3599999"/>
            <a:chOff x="6132297" y="2756349"/>
            <a:chExt cx="2838904" cy="3599999"/>
          </a:xfrm>
        </p:grpSpPr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53DC6F24-E566-178E-171B-C3184A9DF7D3}"/>
                </a:ext>
              </a:extLst>
            </p:cNvPr>
            <p:cNvGrpSpPr/>
            <p:nvPr/>
          </p:nvGrpSpPr>
          <p:grpSpPr>
            <a:xfrm>
              <a:off x="6327267" y="2852645"/>
              <a:ext cx="2426015" cy="360000"/>
              <a:chOff x="6327267" y="2852645"/>
              <a:chExt cx="2426015" cy="360000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CCF668F-17EF-570D-E1E2-15159E24BC24}"/>
                  </a:ext>
                </a:extLst>
              </p:cNvPr>
              <p:cNvSpPr txBox="1"/>
              <p:nvPr/>
            </p:nvSpPr>
            <p:spPr>
              <a:xfrm>
                <a:off x="6725163" y="2863368"/>
                <a:ext cx="202811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交易金额隐私性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(VP)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5" name="图片 34" descr="图标&#10;&#10;描述已自动生成">
                <a:extLst>
                  <a:ext uri="{FF2B5EF4-FFF2-40B4-BE49-F238E27FC236}">
                    <a16:creationId xmlns:a16="http://schemas.microsoft.com/office/drawing/2014/main" id="{ACF8BF56-3A9C-EFE0-F744-5B0C28DEB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27267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4" name="圆角矩形 43">
              <a:extLst>
                <a:ext uri="{FF2B5EF4-FFF2-40B4-BE49-F238E27FC236}">
                  <a16:creationId xmlns:a16="http://schemas.microsoft.com/office/drawing/2014/main" id="{DC58C325-6AFB-B04A-FA8B-A26CB7D7D627}"/>
                </a:ext>
              </a:extLst>
            </p:cNvPr>
            <p:cNvSpPr/>
            <p:nvPr/>
          </p:nvSpPr>
          <p:spPr>
            <a:xfrm>
              <a:off x="6173015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A34C20E-A4CE-0289-F343-8DD57436A554}"/>
                </a:ext>
              </a:extLst>
            </p:cNvPr>
            <p:cNvSpPr txBox="1"/>
            <p:nvPr/>
          </p:nvSpPr>
          <p:spPr>
            <a:xfrm>
              <a:off x="6327749" y="3220378"/>
              <a:ext cx="2448000" cy="1537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中介方，交易金额隐私游戏均有下式成立，则称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系统具有交易金额隐私性：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1383DAF2-F90B-080A-DCB4-EFB6D8AF88D0}"/>
                    </a:ext>
                  </a:extLst>
                </p:cNvPr>
                <p:cNvSpPr txBox="1"/>
                <p:nvPr/>
              </p:nvSpPr>
              <p:spPr>
                <a:xfrm>
                  <a:off x="6132297" y="4765263"/>
                  <a:ext cx="2838904" cy="14355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𝑃𝑟</m:t>
                            </m:r>
                          </m:e>
                          <m:sub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𝑉𝑃</m:t>
                            </m:r>
                          </m:sub>
                        </m:sSub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≔</m:t>
                        </m:r>
                        <m:func>
                          <m:func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kumimoji="1" lang="en-US" altLang="zh-CN" sz="1300" b="0" i="0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kumimoji="1" lang="en-US" altLang="zh-CN" sz="130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=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: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←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𝒜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groupChr>
                                  <m:groupChrPr>
                                    <m:chr m:val="←"/>
                                    <m:vertJc m:val="bot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groupChrPr>
                                  <m:e>
                                    <m:r>
                                      <m:rPr>
                                        <m:brk m:alnAt="2"/>
                                      </m:rP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𝑅</m:t>
                                    </m:r>
                                  </m:e>
                                </m:groupCh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0,1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=</m:t>
                        </m:r>
                        <m:f>
                          <m:f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Pr>
                          <m:num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2</m:t>
                            </m:r>
                          </m:den>
                        </m:f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+</m:t>
                        </m:r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𝜖</m:t>
                        </m:r>
                      </m:oMath>
                    </m:oMathPara>
                  </a14:m>
                  <a:endParaRPr kumimoji="1" lang="en-US" altLang="zh-CN" sz="13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1383DAF2-F90B-080A-DCB4-EFB6D8AF88D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32297" y="4765263"/>
                  <a:ext cx="2838904" cy="1435521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3573223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0A0B9-5242-4163-55D6-638E970E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939F7-E88D-D4C0-40EF-986BC02B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4501B0-DDCB-4AA3-5490-633A5EE5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32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21E09859-5464-91DF-D3F1-1F3642F5D991}"/>
              </a:ext>
            </a:extLst>
          </p:cNvPr>
          <p:cNvGrpSpPr/>
          <p:nvPr/>
        </p:nvGrpSpPr>
        <p:grpSpPr>
          <a:xfrm>
            <a:off x="479736" y="1395158"/>
            <a:ext cx="11232175" cy="534922"/>
            <a:chOff x="479736" y="1395158"/>
            <a:chExt cx="11232175" cy="534922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58A7B76-039C-8160-812B-1C0BFF8148DA}"/>
                </a:ext>
              </a:extLst>
            </p:cNvPr>
            <p:cNvGrpSpPr/>
            <p:nvPr/>
          </p:nvGrpSpPr>
          <p:grpSpPr>
            <a:xfrm>
              <a:off x="592512" y="1454371"/>
              <a:ext cx="2030516" cy="432000"/>
              <a:chOff x="592512" y="1454371"/>
              <a:chExt cx="2030516" cy="432000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B683B426-F393-E9F4-98E9-AB976EAB27BF}"/>
                  </a:ext>
                </a:extLst>
              </p:cNvPr>
              <p:cNvSpPr txBox="1"/>
              <p:nvPr/>
            </p:nvSpPr>
            <p:spPr>
              <a:xfrm>
                <a:off x="1024513" y="1493817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静态攻击者假设</a:t>
                </a:r>
              </a:p>
            </p:txBody>
          </p:sp>
          <p:pic>
            <p:nvPicPr>
              <p:cNvPr id="30" name="图片 29" descr="图标&#10;&#10;描述已自动生成">
                <a:extLst>
                  <a:ext uri="{FF2B5EF4-FFF2-40B4-BE49-F238E27FC236}">
                    <a16:creationId xmlns:a16="http://schemas.microsoft.com/office/drawing/2014/main" id="{DF64C9ED-A474-A86F-5104-F3016BD28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1454371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4E8088F-D003-76DE-C26A-2AA3C5C8C2B3}"/>
                </a:ext>
              </a:extLst>
            </p:cNvPr>
            <p:cNvSpPr/>
            <p:nvPr/>
          </p:nvSpPr>
          <p:spPr>
            <a:xfrm>
              <a:off x="479736" y="1395158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E7384BA2-2645-4B6E-8CBC-A87C8E32F8BA}"/>
                </a:ext>
              </a:extLst>
            </p:cNvPr>
            <p:cNvSpPr txBox="1"/>
            <p:nvPr/>
          </p:nvSpPr>
          <p:spPr>
            <a:xfrm>
              <a:off x="2623026" y="1493817"/>
              <a:ext cx="4328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攻击者只在每个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开始时腐化其他节点。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E25601B-7A4E-B682-CB4D-9B2B6D6B2881}"/>
              </a:ext>
            </a:extLst>
          </p:cNvPr>
          <p:cNvGrpSpPr/>
          <p:nvPr/>
        </p:nvGrpSpPr>
        <p:grpSpPr>
          <a:xfrm>
            <a:off x="486762" y="2084914"/>
            <a:ext cx="11232175" cy="534922"/>
            <a:chOff x="486762" y="2084914"/>
            <a:chExt cx="11232175" cy="534922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5B31BC1E-DD58-FFF1-18B0-50A4AFB84B57}"/>
                </a:ext>
              </a:extLst>
            </p:cNvPr>
            <p:cNvGrpSpPr/>
            <p:nvPr/>
          </p:nvGrpSpPr>
          <p:grpSpPr>
            <a:xfrm>
              <a:off x="592512" y="2127215"/>
              <a:ext cx="2030515" cy="432000"/>
              <a:chOff x="592512" y="2127215"/>
              <a:chExt cx="2030515" cy="43200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9ED05D0-3F7D-CFE0-EE37-EB2B3CAED6CD}"/>
                  </a:ext>
                </a:extLst>
              </p:cNvPr>
              <p:cNvSpPr txBox="1"/>
              <p:nvPr/>
            </p:nvSpPr>
            <p:spPr>
              <a:xfrm>
                <a:off x="1024512" y="2173938"/>
                <a:ext cx="15985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C0000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弱中断攻击假设</a:t>
                </a:r>
              </a:p>
            </p:txBody>
          </p:sp>
          <p:pic>
            <p:nvPicPr>
              <p:cNvPr id="31" name="图片 30" descr="图标&#10;&#10;描述已自动生成">
                <a:extLst>
                  <a:ext uri="{FF2B5EF4-FFF2-40B4-BE49-F238E27FC236}">
                    <a16:creationId xmlns:a16="http://schemas.microsoft.com/office/drawing/2014/main" id="{117C0921-D442-9A30-6FE5-300961CE4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12" y="2127215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EF74B5B-412D-1EC6-7BBB-70EAA3602BC6}"/>
                </a:ext>
              </a:extLst>
            </p:cNvPr>
            <p:cNvSpPr/>
            <p:nvPr/>
          </p:nvSpPr>
          <p:spPr>
            <a:xfrm>
              <a:off x="486762" y="2084914"/>
              <a:ext cx="11232175" cy="534922"/>
            </a:xfrm>
            <a:prstGeom prst="roundRect">
              <a:avLst>
                <a:gd name="adj" fmla="val 2616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BEDF0E57-E125-CD81-4802-CF8A84D40DF5}"/>
                </a:ext>
              </a:extLst>
            </p:cNvPr>
            <p:cNvSpPr txBox="1"/>
            <p:nvPr/>
          </p:nvSpPr>
          <p:spPr>
            <a:xfrm>
              <a:off x="2623026" y="2185781"/>
              <a:ext cx="784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匿名集大小受限与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中活跃用户数量，与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/ A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</a:t>
              </a:r>
              <a:r>
                <a:rPr kumimoji="1" lang="en-US" altLang="zh-CN" sz="1600" baseline="300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、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TumbleBit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一致。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8C7B4690-35FF-9874-1919-38ED6DD85E38}"/>
              </a:ext>
            </a:extLst>
          </p:cNvPr>
          <p:cNvGrpSpPr/>
          <p:nvPr/>
        </p:nvGrpSpPr>
        <p:grpSpPr>
          <a:xfrm>
            <a:off x="473767" y="2756349"/>
            <a:ext cx="2700000" cy="3599999"/>
            <a:chOff x="473767" y="2756349"/>
            <a:chExt cx="2700000" cy="3599999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5CD7DC0-4B8A-9124-39A0-F47603B945A6}"/>
                </a:ext>
              </a:extLst>
            </p:cNvPr>
            <p:cNvGrpSpPr/>
            <p:nvPr/>
          </p:nvGrpSpPr>
          <p:grpSpPr>
            <a:xfrm>
              <a:off x="627971" y="2852645"/>
              <a:ext cx="2225837" cy="360000"/>
              <a:chOff x="627971" y="2852645"/>
              <a:chExt cx="2225837" cy="360000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8AD561A-C6DC-2F92-A683-046464CA7E33}"/>
                  </a:ext>
                </a:extLst>
              </p:cNvPr>
              <p:cNvSpPr txBox="1"/>
              <p:nvPr/>
            </p:nvSpPr>
            <p:spPr>
              <a:xfrm>
                <a:off x="1024461" y="2863368"/>
                <a:ext cx="18293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悲痛攻击抗性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(GR)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3" name="图片 32" descr="图标&#10;&#10;描述已自动生成">
                <a:extLst>
                  <a:ext uri="{FF2B5EF4-FFF2-40B4-BE49-F238E27FC236}">
                    <a16:creationId xmlns:a16="http://schemas.microsoft.com/office/drawing/2014/main" id="{F253DBE7-F799-F89A-92CB-EBAAA21B0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971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B1A6434B-A511-4219-BA66-C6CF2727C243}"/>
                </a:ext>
              </a:extLst>
            </p:cNvPr>
            <p:cNvSpPr/>
            <p:nvPr/>
          </p:nvSpPr>
          <p:spPr>
            <a:xfrm>
              <a:off x="473767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7029709C-ED59-C364-490A-D8593AC5B795}"/>
                </a:ext>
              </a:extLst>
            </p:cNvPr>
            <p:cNvSpPr txBox="1"/>
            <p:nvPr/>
          </p:nvSpPr>
          <p:spPr>
            <a:xfrm>
              <a:off x="627971" y="3220378"/>
              <a:ext cx="2448000" cy="2275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当且仅当在时刻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，对于任意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支付方和接收方，中介方托管资金总额都不大于要发送给中介方的金额，则称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系统具有悲痛攻击抗性。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762A5F61-8BAD-E2A5-D5E5-95601903F91D}"/>
              </a:ext>
            </a:extLst>
          </p:cNvPr>
          <p:cNvGrpSpPr/>
          <p:nvPr/>
        </p:nvGrpSpPr>
        <p:grpSpPr>
          <a:xfrm>
            <a:off x="3323391" y="2756349"/>
            <a:ext cx="2700000" cy="3599999"/>
            <a:chOff x="3323391" y="2756349"/>
            <a:chExt cx="2700000" cy="3599999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3FDC788A-8545-57E5-AD02-7CF4E5276E11}"/>
                </a:ext>
              </a:extLst>
            </p:cNvPr>
            <p:cNvGrpSpPr/>
            <p:nvPr/>
          </p:nvGrpSpPr>
          <p:grpSpPr>
            <a:xfrm>
              <a:off x="3472512" y="2852645"/>
              <a:ext cx="2291561" cy="360000"/>
              <a:chOff x="3472512" y="2852645"/>
              <a:chExt cx="2291561" cy="360000"/>
            </a:xfrm>
          </p:grpSpPr>
          <p:pic>
            <p:nvPicPr>
              <p:cNvPr id="34" name="图片 33" descr="图标&#10;&#10;描述已自动生成">
                <a:extLst>
                  <a:ext uri="{FF2B5EF4-FFF2-40B4-BE49-F238E27FC236}">
                    <a16:creationId xmlns:a16="http://schemas.microsoft.com/office/drawing/2014/main" id="{0F3F2AB3-4F5D-9362-B65A-A90394744C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2512" y="2852645"/>
                <a:ext cx="360000" cy="3600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6B435E6A-E58B-C90B-A1BF-D43B18F41CE0}"/>
                  </a:ext>
                </a:extLst>
              </p:cNvPr>
              <p:cNvSpPr txBox="1"/>
              <p:nvPr/>
            </p:nvSpPr>
            <p:spPr>
              <a:xfrm>
                <a:off x="3869002" y="2863368"/>
                <a:ext cx="18950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原子性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(Atomicity)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sp>
          <p:nvSpPr>
            <p:cNvPr id="43" name="圆角矩形 42">
              <a:extLst>
                <a:ext uri="{FF2B5EF4-FFF2-40B4-BE49-F238E27FC236}">
                  <a16:creationId xmlns:a16="http://schemas.microsoft.com/office/drawing/2014/main" id="{2AFF01B7-9A9E-53BE-58ED-6D36F817C5F2}"/>
                </a:ext>
              </a:extLst>
            </p:cNvPr>
            <p:cNvSpPr/>
            <p:nvPr/>
          </p:nvSpPr>
          <p:spPr>
            <a:xfrm>
              <a:off x="3323391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/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当且仅当对于任意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PPT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参与方，任意支付均有下式成立，则称 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PCH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系统具有原子性：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 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:r>
                    <a:rPr kumimoji="1" lang="en-US" altLang="zh-CN" sz="1600" dirty="0">
                      <a:ea typeface="Cambria Math" panose="02040503050406030204" pitchFamily="18" charset="0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当</a:t>
                  </a:r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libaba PuHuiTi 3.0 55 Regular" pitchFamily="18" charset="-122"/>
                        </a:rPr>
                        <m:t>𝕋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</a:t>
                  </a:r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支付 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时，</a:t>
                  </a:r>
                  <a14:m>
                    <m:oMath xmlns:m="http://schemas.openxmlformats.org/officeDocument/2006/math">
                      <m:r>
                        <a:rPr kumimoji="1" lang="en-US" altLang="zh-CN" sz="160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𝕊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在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i="1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𝛾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𝑠</m:t>
                          </m:r>
                        </m:sub>
                      </m:sSub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 支付 </a:t>
                  </a:r>
                  <a14:m>
                    <m:oMath xmlns:m="http://schemas.openxmlformats.org/officeDocument/2006/math">
                      <m:r>
                        <a:rPr kumimoji="1" lang="en-US" altLang="zh-CN" sz="1600" i="1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𝑣</m:t>
                      </m:r>
                    </m:oMath>
                  </a14:m>
                  <a:r>
                    <a: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。</a:t>
                  </a:r>
                  <a:endPara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F3FA7E26-EFE5-712E-DB84-57D1E4EA74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72512" y="3220378"/>
                  <a:ext cx="2448000" cy="3012491"/>
                </a:xfrm>
                <a:prstGeom prst="rect">
                  <a:avLst/>
                </a:prstGeom>
                <a:blipFill>
                  <a:blip r:embed="rId5"/>
                  <a:stretch>
                    <a:fillRect l="-2062" r="-9278" b="-168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7E3FA91B-E5FD-EF33-D027-631BFA952238}"/>
              </a:ext>
            </a:extLst>
          </p:cNvPr>
          <p:cNvGrpSpPr/>
          <p:nvPr/>
        </p:nvGrpSpPr>
        <p:grpSpPr>
          <a:xfrm>
            <a:off x="6132297" y="2756349"/>
            <a:ext cx="2838904" cy="3599999"/>
            <a:chOff x="6132297" y="2756349"/>
            <a:chExt cx="2838904" cy="3599999"/>
          </a:xfrm>
        </p:grpSpPr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53DC6F24-E566-178E-171B-C3184A9DF7D3}"/>
                </a:ext>
              </a:extLst>
            </p:cNvPr>
            <p:cNvGrpSpPr/>
            <p:nvPr/>
          </p:nvGrpSpPr>
          <p:grpSpPr>
            <a:xfrm>
              <a:off x="6327267" y="2852645"/>
              <a:ext cx="2426015" cy="360000"/>
              <a:chOff x="6327267" y="2852645"/>
              <a:chExt cx="2426015" cy="360000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CCF668F-17EF-570D-E1E2-15159E24BC24}"/>
                  </a:ext>
                </a:extLst>
              </p:cNvPr>
              <p:cNvSpPr txBox="1"/>
              <p:nvPr/>
            </p:nvSpPr>
            <p:spPr>
              <a:xfrm>
                <a:off x="6725163" y="2863368"/>
                <a:ext cx="202811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交易金额隐私性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(VP)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5" name="图片 34" descr="图标&#10;&#10;描述已自动生成">
                <a:extLst>
                  <a:ext uri="{FF2B5EF4-FFF2-40B4-BE49-F238E27FC236}">
                    <a16:creationId xmlns:a16="http://schemas.microsoft.com/office/drawing/2014/main" id="{ACF8BF56-3A9C-EFE0-F744-5B0C28DEB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27267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4" name="圆角矩形 43">
              <a:extLst>
                <a:ext uri="{FF2B5EF4-FFF2-40B4-BE49-F238E27FC236}">
                  <a16:creationId xmlns:a16="http://schemas.microsoft.com/office/drawing/2014/main" id="{DC58C325-6AFB-B04A-FA8B-A26CB7D7D627}"/>
                </a:ext>
              </a:extLst>
            </p:cNvPr>
            <p:cNvSpPr/>
            <p:nvPr/>
          </p:nvSpPr>
          <p:spPr>
            <a:xfrm>
              <a:off x="6173015" y="2756349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A34C20E-A4CE-0289-F343-8DD57436A554}"/>
                </a:ext>
              </a:extLst>
            </p:cNvPr>
            <p:cNvSpPr txBox="1"/>
            <p:nvPr/>
          </p:nvSpPr>
          <p:spPr>
            <a:xfrm>
              <a:off x="6327749" y="3220378"/>
              <a:ext cx="2448000" cy="1537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中介方，交易金额隐私游戏均有下式成立，则称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系统具有交易金额隐私性：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1383DAF2-F90B-080A-DCB4-EFB6D8AF88D0}"/>
                    </a:ext>
                  </a:extLst>
                </p:cNvPr>
                <p:cNvSpPr txBox="1"/>
                <p:nvPr/>
              </p:nvSpPr>
              <p:spPr>
                <a:xfrm>
                  <a:off x="6132297" y="4765263"/>
                  <a:ext cx="2838904" cy="14355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𝑃𝑟</m:t>
                            </m:r>
                          </m:e>
                          <m:sub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𝑉𝑃</m:t>
                            </m:r>
                          </m:sub>
                        </m:sSub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≔</m:t>
                        </m:r>
                        <m:func>
                          <m:func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kumimoji="1" lang="en-US" altLang="zh-CN" sz="1300" b="0" i="0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kumimoji="1" lang="en-US" altLang="zh-CN" sz="130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=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: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←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𝒜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groupChr>
                                  <m:groupChrPr>
                                    <m:chr m:val="←"/>
                                    <m:vertJc m:val="bot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groupChrPr>
                                  <m:e>
                                    <m:r>
                                      <m:rPr>
                                        <m:brk m:alnAt="2"/>
                                      </m:rP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𝑅</m:t>
                                    </m:r>
                                  </m:e>
                                </m:groupCh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0,1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=</m:t>
                        </m:r>
                        <m:f>
                          <m:f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Pr>
                          <m:num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2</m:t>
                            </m:r>
                          </m:den>
                        </m:f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+</m:t>
                        </m:r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𝜖</m:t>
                        </m:r>
                      </m:oMath>
                    </m:oMathPara>
                  </a14:m>
                  <a:endParaRPr kumimoji="1" lang="en-US" altLang="zh-CN" sz="13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3" name="文本框 62">
                  <a:extLst>
                    <a:ext uri="{FF2B5EF4-FFF2-40B4-BE49-F238E27FC236}">
                      <a16:creationId xmlns:a16="http://schemas.microsoft.com/office/drawing/2014/main" id="{1383DAF2-F90B-080A-DCB4-EFB6D8AF88D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32297" y="4765263"/>
                  <a:ext cx="2838904" cy="1435521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5F4D0315-7994-61B1-3733-D3B9AD074BEF}"/>
              </a:ext>
            </a:extLst>
          </p:cNvPr>
          <p:cNvGrpSpPr/>
          <p:nvPr/>
        </p:nvGrpSpPr>
        <p:grpSpPr>
          <a:xfrm>
            <a:off x="8992524" y="2752705"/>
            <a:ext cx="2838904" cy="3599999"/>
            <a:chOff x="8992524" y="2752705"/>
            <a:chExt cx="2838904" cy="3599999"/>
          </a:xfrm>
        </p:grpSpPr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22467A64-CA6F-9D8D-B6D0-3D22273406BB}"/>
                </a:ext>
              </a:extLst>
            </p:cNvPr>
            <p:cNvGrpSpPr/>
            <p:nvPr/>
          </p:nvGrpSpPr>
          <p:grpSpPr>
            <a:xfrm>
              <a:off x="9171077" y="2852645"/>
              <a:ext cx="2429213" cy="360000"/>
              <a:chOff x="9171077" y="2852645"/>
              <a:chExt cx="2429213" cy="360000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5DD037C1-EF6B-EFE1-798F-BB9BA45DEAA1}"/>
                  </a:ext>
                </a:extLst>
              </p:cNvPr>
              <p:cNvSpPr txBox="1"/>
              <p:nvPr/>
            </p:nvSpPr>
            <p:spPr>
              <a:xfrm>
                <a:off x="9564155" y="2863368"/>
                <a:ext cx="20361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交易关系匿名性</a:t>
                </a:r>
                <a:r>
                  <a:rPr kumimoji="1" lang="en-US" altLang="zh-CN" sz="16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(RA)</a:t>
                </a:r>
                <a:endPara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36" name="图片 35" descr="图标&#10;&#10;描述已自动生成">
                <a:extLst>
                  <a:ext uri="{FF2B5EF4-FFF2-40B4-BE49-F238E27FC236}">
                    <a16:creationId xmlns:a16="http://schemas.microsoft.com/office/drawing/2014/main" id="{B533E547-8CA0-3E7B-AA4F-427993E3EB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71077" y="2852645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5" name="圆角矩形 44">
              <a:extLst>
                <a:ext uri="{FF2B5EF4-FFF2-40B4-BE49-F238E27FC236}">
                  <a16:creationId xmlns:a16="http://schemas.microsoft.com/office/drawing/2014/main" id="{E9A6483E-1C71-2F5C-979D-33DAFD6356BF}"/>
                </a:ext>
              </a:extLst>
            </p:cNvPr>
            <p:cNvSpPr/>
            <p:nvPr/>
          </p:nvSpPr>
          <p:spPr>
            <a:xfrm>
              <a:off x="9022638" y="2752705"/>
              <a:ext cx="2700000" cy="3599999"/>
            </a:xfrm>
            <a:prstGeom prst="roundRect">
              <a:avLst>
                <a:gd name="adj" fmla="val 734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5F3F1AE8-3265-12BD-2B90-1D8E53C8F2FD}"/>
                </a:ext>
              </a:extLst>
            </p:cNvPr>
            <p:cNvSpPr txBox="1"/>
            <p:nvPr/>
          </p:nvSpPr>
          <p:spPr>
            <a:xfrm>
              <a:off x="9171077" y="3212645"/>
              <a:ext cx="2448000" cy="1537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当且仅当对于任意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PPT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中介方，交易关系匿名游戏均有下式成立，则称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PCH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系统具有交易关系匿名性：</a:t>
              </a:r>
              <a:endParaRPr kumimoji="1" lang="en-US" altLang="zh-CN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文本框 64">
                  <a:extLst>
                    <a:ext uri="{FF2B5EF4-FFF2-40B4-BE49-F238E27FC236}">
                      <a16:creationId xmlns:a16="http://schemas.microsoft.com/office/drawing/2014/main" id="{7A66A241-AC4B-FCD1-C951-A56DBC6B938F}"/>
                    </a:ext>
                  </a:extLst>
                </p:cNvPr>
                <p:cNvSpPr txBox="1"/>
                <p:nvPr/>
              </p:nvSpPr>
              <p:spPr>
                <a:xfrm>
                  <a:off x="8992524" y="4726623"/>
                  <a:ext cx="2838904" cy="14355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𝑃𝑟</m:t>
                            </m:r>
                          </m:e>
                          <m:sub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𝑅𝐴</m:t>
                            </m:r>
                          </m:sub>
                        </m:sSub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≔</m:t>
                        </m:r>
                        <m:func>
                          <m:func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kumimoji="1" lang="en-US" altLang="zh-CN" sz="1300" b="0" i="0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kumimoji="1" lang="en-US" altLang="zh-CN" sz="130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=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: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Alibaba PuHuiTi 3.0 55 Regular" pitchFamily="18" charset="-122"/>
                                        <a:cs typeface="Alibaba PuHuiTi 3.0 55 Regular" pitchFamily="18" charset="-122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←</m:t>
                                </m:r>
                                <m:sSup>
                                  <m:sSupPr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sz="1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𝕋</m:t>
                                    </m:r>
                                  </m:e>
                                  <m:sup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kumimoji="1" lang="en-US" altLang="zh-CN" sz="13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3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libaba PuHuiTi 3.0 55 Regular" pitchFamily="18" charset="-122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p>
                                </m:sSup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libaba PuHuiTi 3.0 55 Regular" pitchFamily="18" charset="-122"/>
                                  </a:rPr>
                                  <m:t>𝑏</m:t>
                                </m:r>
                                <m:groupChr>
                                  <m:groupChrPr>
                                    <m:chr m:val="←"/>
                                    <m:vertJc m:val="bot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groupChrPr>
                                  <m:e>
                                    <m:r>
                                      <m:rPr>
                                        <m:brk m:alnAt="2"/>
                                      </m:rP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𝑅</m:t>
                                    </m:r>
                                  </m:e>
                                </m:groupCh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kumimoji="1" lang="en-US" altLang="zh-CN" sz="13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zh-CN" sz="13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libaba PuHuiTi 3.0 55 Regular" pitchFamily="18" charset="-122"/>
                                      </a:rPr>
                                      <m:t>0,1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oMath>
                      <m:oMath xmlns:m="http://schemas.openxmlformats.org/officeDocument/2006/math"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=</m:t>
                        </m:r>
                        <m:f>
                          <m:fPr>
                            <m:ctrlPr>
                              <a:rPr kumimoji="1" lang="en-US" altLang="zh-CN" sz="13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fPr>
                          <m:num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13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2</m:t>
                            </m:r>
                          </m:den>
                        </m:f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+</m:t>
                        </m:r>
                        <m:r>
                          <a:rPr kumimoji="1" lang="en-US" altLang="zh-CN" sz="13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𝜖</m:t>
                        </m:r>
                      </m:oMath>
                    </m:oMathPara>
                  </a14:m>
                  <a:endParaRPr kumimoji="1" lang="en-US" altLang="zh-CN" sz="13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65" name="文本框 64">
                  <a:extLst>
                    <a:ext uri="{FF2B5EF4-FFF2-40B4-BE49-F238E27FC236}">
                      <a16:creationId xmlns:a16="http://schemas.microsoft.com/office/drawing/2014/main" id="{7A66A241-AC4B-FCD1-C951-A56DBC6B938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92524" y="4726623"/>
                  <a:ext cx="2838904" cy="1435521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775CB-88A5-8BC0-7336-C1C64B805A2D}"/>
              </a:ext>
            </a:extLst>
          </p:cNvPr>
          <p:cNvSpPr txBox="1">
            <a:spLocks/>
          </p:cNvSpPr>
          <p:nvPr/>
        </p:nvSpPr>
        <p:spPr>
          <a:xfrm>
            <a:off x="8359622" y="734390"/>
            <a:ext cx="33586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安全假设与安全目标</a:t>
            </a:r>
          </a:p>
        </p:txBody>
      </p:sp>
    </p:spTree>
    <p:extLst>
      <p:ext uri="{BB962C8B-B14F-4D97-AF65-F5344CB8AC3E}">
        <p14:creationId xmlns:p14="http://schemas.microsoft.com/office/powerpoint/2010/main" val="39736175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33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6618760" y="734390"/>
            <a:ext cx="509947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DF4699E3-51B8-DD9E-0D12-64ABD60B05F9}"/>
              </a:ext>
            </a:extLst>
          </p:cNvPr>
          <p:cNvGrpSpPr/>
          <p:nvPr/>
        </p:nvGrpSpPr>
        <p:grpSpPr>
          <a:xfrm>
            <a:off x="846448" y="1690098"/>
            <a:ext cx="4576803" cy="1924021"/>
            <a:chOff x="682705" y="1620651"/>
            <a:chExt cx="4576803" cy="192402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302C7517-87DD-679B-7497-FE8688D78ECC}"/>
                </a:ext>
              </a:extLst>
            </p:cNvPr>
            <p:cNvSpPr/>
            <p:nvPr/>
          </p:nvSpPr>
          <p:spPr>
            <a:xfrm>
              <a:off x="1486096" y="2297197"/>
              <a:ext cx="288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98D9CA1-D261-782E-2146-254C0D1A11FA}"/>
                </a:ext>
              </a:extLst>
            </p:cNvPr>
            <p:cNvSpPr txBox="1"/>
            <p:nvPr/>
          </p:nvSpPr>
          <p:spPr>
            <a:xfrm>
              <a:off x="682705" y="2782073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B559528E-EAF3-FEC3-80C6-49785231CC17}"/>
                </a:ext>
              </a:extLst>
            </p:cNvPr>
            <p:cNvSpPr txBox="1"/>
            <p:nvPr/>
          </p:nvSpPr>
          <p:spPr>
            <a:xfrm>
              <a:off x="4223647" y="278790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6A3D4CD4-47E3-91A4-D3ED-FEA3965A7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6096" y="2062073"/>
              <a:ext cx="720000" cy="720000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A7985486-5A58-7838-20C9-764FC8375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6096" y="2063197"/>
              <a:ext cx="720000" cy="720000"/>
            </a:xfrm>
            <a:prstGeom prst="rect">
              <a:avLst/>
            </a:prstGeom>
          </p:spPr>
        </p:pic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2D415055-61FD-81E7-A325-597228D2FF0F}"/>
                </a:ext>
              </a:extLst>
            </p:cNvPr>
            <p:cNvSpPr txBox="1"/>
            <p:nvPr/>
          </p:nvSpPr>
          <p:spPr>
            <a:xfrm>
              <a:off x="1601982" y="3206118"/>
              <a:ext cx="2589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Normal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EA4E4C01-17DE-5C1C-EBF2-9E3487E3FC77}"/>
                </a:ext>
              </a:extLst>
            </p:cNvPr>
            <p:cNvGrpSpPr/>
            <p:nvPr/>
          </p:nvGrpSpPr>
          <p:grpSpPr>
            <a:xfrm>
              <a:off x="1486096" y="1620651"/>
              <a:ext cx="1168910" cy="676546"/>
              <a:chOff x="846434" y="1525324"/>
              <a:chExt cx="1168910" cy="676546"/>
            </a:xfrm>
          </p:grpSpPr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65D86711-2F0B-AAF6-D034-DF15A81A391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F3709B28-EB42-F64F-92D4-498DFD938D68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3DA243A-BE7E-3E39-8E80-CACB73D3F65F}"/>
                </a:ext>
              </a:extLst>
            </p:cNvPr>
            <p:cNvGrpSpPr/>
            <p:nvPr/>
          </p:nvGrpSpPr>
          <p:grpSpPr>
            <a:xfrm>
              <a:off x="3181958" y="1620651"/>
              <a:ext cx="1168910" cy="676546"/>
              <a:chOff x="846434" y="1525324"/>
              <a:chExt cx="1168910" cy="676546"/>
            </a:xfrm>
          </p:grpSpPr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A30BB0A5-791B-4D32-C5EF-D6642DC558F6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93933444-E10B-EDF4-146A-E35604530095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2DC73EE1-4651-F510-CB3C-43AF9C6D08AA}"/>
                </a:ext>
              </a:extLst>
            </p:cNvPr>
            <p:cNvGrpSpPr/>
            <p:nvPr/>
          </p:nvGrpSpPr>
          <p:grpSpPr>
            <a:xfrm>
              <a:off x="1578645" y="2549709"/>
              <a:ext cx="2717710" cy="216000"/>
              <a:chOff x="1569487" y="3042347"/>
              <a:chExt cx="2717710" cy="216000"/>
            </a:xfrm>
          </p:grpSpPr>
          <p:cxnSp>
            <p:nvCxnSpPr>
              <p:cNvPr id="118" name="直线连接符 117">
                <a:extLst>
                  <a:ext uri="{FF2B5EF4-FFF2-40B4-BE49-F238E27FC236}">
                    <a16:creationId xmlns:a16="http://schemas.microsoft.com/office/drawing/2014/main" id="{52917FEB-679A-D60A-13AC-EAA8C3571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118">
                <a:extLst>
                  <a:ext uri="{FF2B5EF4-FFF2-40B4-BE49-F238E27FC236}">
                    <a16:creationId xmlns:a16="http://schemas.microsoft.com/office/drawing/2014/main" id="{E8F18596-D003-24FD-EC9C-DF9D2C7693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线箭头连接符 122">
                <a:extLst>
                  <a:ext uri="{FF2B5EF4-FFF2-40B4-BE49-F238E27FC236}">
                    <a16:creationId xmlns:a16="http://schemas.microsoft.com/office/drawing/2014/main" id="{1C0083EF-5280-6DCA-9D55-752921509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B7BE0671-2035-81CF-2382-6461056F4896}"/>
                </a:ext>
              </a:extLst>
            </p:cNvPr>
            <p:cNvSpPr txBox="1"/>
            <p:nvPr/>
          </p:nvSpPr>
          <p:spPr>
            <a:xfrm>
              <a:off x="2739186" y="2790515"/>
              <a:ext cx="3738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m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13120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6618760" y="734390"/>
            <a:ext cx="509947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DF4699E3-51B8-DD9E-0D12-64ABD60B05F9}"/>
              </a:ext>
            </a:extLst>
          </p:cNvPr>
          <p:cNvGrpSpPr/>
          <p:nvPr/>
        </p:nvGrpSpPr>
        <p:grpSpPr>
          <a:xfrm>
            <a:off x="846448" y="1690098"/>
            <a:ext cx="4576803" cy="1924021"/>
            <a:chOff x="682705" y="1620651"/>
            <a:chExt cx="4576803" cy="192402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302C7517-87DD-679B-7497-FE8688D78ECC}"/>
                </a:ext>
              </a:extLst>
            </p:cNvPr>
            <p:cNvSpPr/>
            <p:nvPr/>
          </p:nvSpPr>
          <p:spPr>
            <a:xfrm>
              <a:off x="1486096" y="2297197"/>
              <a:ext cx="288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98D9CA1-D261-782E-2146-254C0D1A11FA}"/>
                </a:ext>
              </a:extLst>
            </p:cNvPr>
            <p:cNvSpPr txBox="1"/>
            <p:nvPr/>
          </p:nvSpPr>
          <p:spPr>
            <a:xfrm>
              <a:off x="682705" y="2782073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B559528E-EAF3-FEC3-80C6-49785231CC17}"/>
                </a:ext>
              </a:extLst>
            </p:cNvPr>
            <p:cNvSpPr txBox="1"/>
            <p:nvPr/>
          </p:nvSpPr>
          <p:spPr>
            <a:xfrm>
              <a:off x="4223647" y="278790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6A3D4CD4-47E3-91A4-D3ED-FEA3965A7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6096" y="2062073"/>
              <a:ext cx="720000" cy="720000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A7985486-5A58-7838-20C9-764FC8375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6096" y="2063197"/>
              <a:ext cx="720000" cy="720000"/>
            </a:xfrm>
            <a:prstGeom prst="rect">
              <a:avLst/>
            </a:prstGeom>
          </p:spPr>
        </p:pic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2D415055-61FD-81E7-A325-597228D2FF0F}"/>
                </a:ext>
              </a:extLst>
            </p:cNvPr>
            <p:cNvSpPr txBox="1"/>
            <p:nvPr/>
          </p:nvSpPr>
          <p:spPr>
            <a:xfrm>
              <a:off x="1601982" y="3206118"/>
              <a:ext cx="2589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Normal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EA4E4C01-17DE-5C1C-EBF2-9E3487E3FC77}"/>
                </a:ext>
              </a:extLst>
            </p:cNvPr>
            <p:cNvGrpSpPr/>
            <p:nvPr/>
          </p:nvGrpSpPr>
          <p:grpSpPr>
            <a:xfrm>
              <a:off x="1486096" y="1620651"/>
              <a:ext cx="1168910" cy="676546"/>
              <a:chOff x="846434" y="1525324"/>
              <a:chExt cx="1168910" cy="676546"/>
            </a:xfrm>
          </p:grpSpPr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65D86711-2F0B-AAF6-D034-DF15A81A391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F3709B28-EB42-F64F-92D4-498DFD938D68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3DA243A-BE7E-3E39-8E80-CACB73D3F65F}"/>
                </a:ext>
              </a:extLst>
            </p:cNvPr>
            <p:cNvGrpSpPr/>
            <p:nvPr/>
          </p:nvGrpSpPr>
          <p:grpSpPr>
            <a:xfrm>
              <a:off x="3181958" y="1620651"/>
              <a:ext cx="1168910" cy="676546"/>
              <a:chOff x="846434" y="1525324"/>
              <a:chExt cx="1168910" cy="676546"/>
            </a:xfrm>
          </p:grpSpPr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A30BB0A5-791B-4D32-C5EF-D6642DC558F6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93933444-E10B-EDF4-146A-E35604530095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2DC73EE1-4651-F510-CB3C-43AF9C6D08AA}"/>
                </a:ext>
              </a:extLst>
            </p:cNvPr>
            <p:cNvGrpSpPr/>
            <p:nvPr/>
          </p:nvGrpSpPr>
          <p:grpSpPr>
            <a:xfrm>
              <a:off x="1578645" y="2549709"/>
              <a:ext cx="2717710" cy="216000"/>
              <a:chOff x="1569487" y="3042347"/>
              <a:chExt cx="2717710" cy="216000"/>
            </a:xfrm>
          </p:grpSpPr>
          <p:cxnSp>
            <p:nvCxnSpPr>
              <p:cNvPr id="118" name="直线连接符 117">
                <a:extLst>
                  <a:ext uri="{FF2B5EF4-FFF2-40B4-BE49-F238E27FC236}">
                    <a16:creationId xmlns:a16="http://schemas.microsoft.com/office/drawing/2014/main" id="{52917FEB-679A-D60A-13AC-EAA8C3571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118">
                <a:extLst>
                  <a:ext uri="{FF2B5EF4-FFF2-40B4-BE49-F238E27FC236}">
                    <a16:creationId xmlns:a16="http://schemas.microsoft.com/office/drawing/2014/main" id="{E8F18596-D003-24FD-EC9C-DF9D2C7693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线箭头连接符 122">
                <a:extLst>
                  <a:ext uri="{FF2B5EF4-FFF2-40B4-BE49-F238E27FC236}">
                    <a16:creationId xmlns:a16="http://schemas.microsoft.com/office/drawing/2014/main" id="{1C0083EF-5280-6DCA-9D55-752921509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B7BE0671-2035-81CF-2382-6461056F4896}"/>
                </a:ext>
              </a:extLst>
            </p:cNvPr>
            <p:cNvSpPr txBox="1"/>
            <p:nvPr/>
          </p:nvSpPr>
          <p:spPr>
            <a:xfrm>
              <a:off x="2739186" y="2790515"/>
              <a:ext cx="3738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m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4CC656C6-CCA4-B93D-2A9D-1309F411595A}"/>
              </a:ext>
            </a:extLst>
          </p:cNvPr>
          <p:cNvGrpSpPr/>
          <p:nvPr/>
        </p:nvGrpSpPr>
        <p:grpSpPr>
          <a:xfrm>
            <a:off x="849414" y="4292194"/>
            <a:ext cx="4573837" cy="1945106"/>
            <a:chOff x="685671" y="3893563"/>
            <a:chExt cx="4573837" cy="194510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2CDFD46-CAEA-FB61-CB89-31E7E2FFC896}"/>
                </a:ext>
              </a:extLst>
            </p:cNvPr>
            <p:cNvSpPr/>
            <p:nvPr/>
          </p:nvSpPr>
          <p:spPr>
            <a:xfrm>
              <a:off x="1489062" y="4593993"/>
              <a:ext cx="144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A58C6E2-6199-0F3C-231F-B15617A7F41E}"/>
                </a:ext>
              </a:extLst>
            </p:cNvPr>
            <p:cNvSpPr/>
            <p:nvPr/>
          </p:nvSpPr>
          <p:spPr>
            <a:xfrm>
              <a:off x="2929062" y="4593993"/>
              <a:ext cx="1440000" cy="25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A07299E-4A17-4E64-351F-4DD097F73E61}"/>
                </a:ext>
              </a:extLst>
            </p:cNvPr>
            <p:cNvSpPr txBox="1"/>
            <p:nvPr/>
          </p:nvSpPr>
          <p:spPr>
            <a:xfrm>
              <a:off x="685671" y="5072540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93299DF-3215-9BA4-5BBF-75E55BDBC6E6}"/>
                </a:ext>
              </a:extLst>
            </p:cNvPr>
            <p:cNvSpPr txBox="1"/>
            <p:nvPr/>
          </p:nvSpPr>
          <p:spPr>
            <a:xfrm>
              <a:off x="4223647" y="5072540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6BE3FF5A-4BCF-31DA-2385-70E42F1A7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9062" y="4357560"/>
              <a:ext cx="720000" cy="720000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5FFECA53-4AAF-01A8-B8ED-5DBF82080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062" y="4353269"/>
              <a:ext cx="720000" cy="720000"/>
            </a:xfrm>
            <a:prstGeom prst="rect">
              <a:avLst/>
            </a:prstGeom>
          </p:spPr>
        </p:pic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A6283D09-F9A3-71A8-95FC-D916EDD06416}"/>
                </a:ext>
              </a:extLst>
            </p:cNvPr>
            <p:cNvSpPr txBox="1"/>
            <p:nvPr/>
          </p:nvSpPr>
          <p:spPr>
            <a:xfrm>
              <a:off x="1797421" y="5500115"/>
              <a:ext cx="22573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BlindChannel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FDD77B3B-E6C3-7CBD-7038-F51EF168D726}"/>
                </a:ext>
              </a:extLst>
            </p:cNvPr>
            <p:cNvGrpSpPr/>
            <p:nvPr/>
          </p:nvGrpSpPr>
          <p:grpSpPr>
            <a:xfrm>
              <a:off x="1578645" y="4840822"/>
              <a:ext cx="2717710" cy="216000"/>
              <a:chOff x="1569487" y="3042347"/>
              <a:chExt cx="2717710" cy="216000"/>
            </a:xfrm>
          </p:grpSpPr>
          <p:cxnSp>
            <p:nvCxnSpPr>
              <p:cNvPr id="127" name="直线连接符 126">
                <a:extLst>
                  <a:ext uri="{FF2B5EF4-FFF2-40B4-BE49-F238E27FC236}">
                    <a16:creationId xmlns:a16="http://schemas.microsoft.com/office/drawing/2014/main" id="{79704BB0-382E-FD87-25B9-E658537C09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线连接符 127">
                <a:extLst>
                  <a:ext uri="{FF2B5EF4-FFF2-40B4-BE49-F238E27FC236}">
                    <a16:creationId xmlns:a16="http://schemas.microsoft.com/office/drawing/2014/main" id="{7234AF21-ACE8-F499-9935-C5E5CAEB28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线箭头连接符 128">
                <a:extLst>
                  <a:ext uri="{FF2B5EF4-FFF2-40B4-BE49-F238E27FC236}">
                    <a16:creationId xmlns:a16="http://schemas.microsoft.com/office/drawing/2014/main" id="{FDCD1F42-1F84-42B7-5E58-507727F59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/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𝜋</m:t>
                      </m:r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blipFill>
                  <a:blip r:embed="rId4"/>
                  <a:stretch>
                    <a:fillRect l="-2222" t="-7407" b="-259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34" name="组合 133">
              <a:extLst>
                <a:ext uri="{FF2B5EF4-FFF2-40B4-BE49-F238E27FC236}">
                  <a16:creationId xmlns:a16="http://schemas.microsoft.com/office/drawing/2014/main" id="{46B7006B-EEE2-3CBC-2A10-2E01B0B3926A}"/>
                </a:ext>
              </a:extLst>
            </p:cNvPr>
            <p:cNvGrpSpPr/>
            <p:nvPr/>
          </p:nvGrpSpPr>
          <p:grpSpPr>
            <a:xfrm>
              <a:off x="1470868" y="3893563"/>
              <a:ext cx="1168910" cy="676546"/>
              <a:chOff x="846434" y="1525324"/>
              <a:chExt cx="1168910" cy="676546"/>
            </a:xfrm>
          </p:grpSpPr>
          <p:sp>
            <p:nvSpPr>
              <p:cNvPr id="135" name="文本框 134">
                <a:extLst>
                  <a:ext uri="{FF2B5EF4-FFF2-40B4-BE49-F238E27FC236}">
                    <a16:creationId xmlns:a16="http://schemas.microsoft.com/office/drawing/2014/main" id="{E2F76893-7E36-E093-0B47-F02FA21FF8E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6" name="文本框 135">
                <a:extLst>
                  <a:ext uri="{FF2B5EF4-FFF2-40B4-BE49-F238E27FC236}">
                    <a16:creationId xmlns:a16="http://schemas.microsoft.com/office/drawing/2014/main" id="{AFD6AD05-29A6-75E8-E546-7B909D730361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AC1E343-9A9B-41BF-9A73-D4A031C3548A}"/>
                </a:ext>
              </a:extLst>
            </p:cNvPr>
            <p:cNvGrpSpPr/>
            <p:nvPr/>
          </p:nvGrpSpPr>
          <p:grpSpPr>
            <a:xfrm>
              <a:off x="2776771" y="3893563"/>
              <a:ext cx="1656223" cy="676546"/>
              <a:chOff x="602779" y="1525324"/>
              <a:chExt cx="1656223" cy="676546"/>
            </a:xfrm>
          </p:grpSpPr>
          <p:sp>
            <p:nvSpPr>
              <p:cNvPr id="138" name="文本框 137">
                <a:extLst>
                  <a:ext uri="{FF2B5EF4-FFF2-40B4-BE49-F238E27FC236}">
                    <a16:creationId xmlns:a16="http://schemas.microsoft.com/office/drawing/2014/main" id="{AAE7249D-3ACA-2A19-8FF1-30507BFA3DF4}"/>
                  </a:ext>
                </a:extLst>
              </p:cNvPr>
              <p:cNvSpPr txBox="1"/>
              <p:nvPr/>
            </p:nvSpPr>
            <p:spPr>
              <a:xfrm>
                <a:off x="602779" y="1525324"/>
                <a:ext cx="16562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9" name="文本框 138">
                <a:extLst>
                  <a:ext uri="{FF2B5EF4-FFF2-40B4-BE49-F238E27FC236}">
                    <a16:creationId xmlns:a16="http://schemas.microsoft.com/office/drawing/2014/main" id="{C4E06926-4E04-D5DB-3372-6BB2157593C6}"/>
                  </a:ext>
                </a:extLst>
              </p:cNvPr>
              <p:cNvSpPr txBox="1"/>
              <p:nvPr/>
            </p:nvSpPr>
            <p:spPr>
              <a:xfrm>
                <a:off x="611594" y="1863316"/>
                <a:ext cx="163859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869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35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6618760" y="734390"/>
            <a:ext cx="509947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DF4699E3-51B8-DD9E-0D12-64ABD60B05F9}"/>
              </a:ext>
            </a:extLst>
          </p:cNvPr>
          <p:cNvGrpSpPr/>
          <p:nvPr/>
        </p:nvGrpSpPr>
        <p:grpSpPr>
          <a:xfrm>
            <a:off x="846448" y="1690098"/>
            <a:ext cx="4576803" cy="1924021"/>
            <a:chOff x="682705" y="1620651"/>
            <a:chExt cx="4576803" cy="192402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302C7517-87DD-679B-7497-FE8688D78ECC}"/>
                </a:ext>
              </a:extLst>
            </p:cNvPr>
            <p:cNvSpPr/>
            <p:nvPr/>
          </p:nvSpPr>
          <p:spPr>
            <a:xfrm>
              <a:off x="1486096" y="2297197"/>
              <a:ext cx="288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98D9CA1-D261-782E-2146-254C0D1A11FA}"/>
                </a:ext>
              </a:extLst>
            </p:cNvPr>
            <p:cNvSpPr txBox="1"/>
            <p:nvPr/>
          </p:nvSpPr>
          <p:spPr>
            <a:xfrm>
              <a:off x="682705" y="2782073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B559528E-EAF3-FEC3-80C6-49785231CC17}"/>
                </a:ext>
              </a:extLst>
            </p:cNvPr>
            <p:cNvSpPr txBox="1"/>
            <p:nvPr/>
          </p:nvSpPr>
          <p:spPr>
            <a:xfrm>
              <a:off x="4223647" y="278790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6A3D4CD4-47E3-91A4-D3ED-FEA3965A7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6096" y="2062073"/>
              <a:ext cx="720000" cy="720000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A7985486-5A58-7838-20C9-764FC8375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6096" y="2063197"/>
              <a:ext cx="720000" cy="720000"/>
            </a:xfrm>
            <a:prstGeom prst="rect">
              <a:avLst/>
            </a:prstGeom>
          </p:spPr>
        </p:pic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2D415055-61FD-81E7-A325-597228D2FF0F}"/>
                </a:ext>
              </a:extLst>
            </p:cNvPr>
            <p:cNvSpPr txBox="1"/>
            <p:nvPr/>
          </p:nvSpPr>
          <p:spPr>
            <a:xfrm>
              <a:off x="1601982" y="3206118"/>
              <a:ext cx="2589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Normal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EA4E4C01-17DE-5C1C-EBF2-9E3487E3FC77}"/>
                </a:ext>
              </a:extLst>
            </p:cNvPr>
            <p:cNvGrpSpPr/>
            <p:nvPr/>
          </p:nvGrpSpPr>
          <p:grpSpPr>
            <a:xfrm>
              <a:off x="1486096" y="1620651"/>
              <a:ext cx="1168910" cy="676546"/>
              <a:chOff x="846434" y="1525324"/>
              <a:chExt cx="1168910" cy="676546"/>
            </a:xfrm>
          </p:grpSpPr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65D86711-2F0B-AAF6-D034-DF15A81A391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F3709B28-EB42-F64F-92D4-498DFD938D68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3DA243A-BE7E-3E39-8E80-CACB73D3F65F}"/>
                </a:ext>
              </a:extLst>
            </p:cNvPr>
            <p:cNvGrpSpPr/>
            <p:nvPr/>
          </p:nvGrpSpPr>
          <p:grpSpPr>
            <a:xfrm>
              <a:off x="3181958" y="1620651"/>
              <a:ext cx="1168910" cy="676546"/>
              <a:chOff x="846434" y="1525324"/>
              <a:chExt cx="1168910" cy="676546"/>
            </a:xfrm>
          </p:grpSpPr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A30BB0A5-791B-4D32-C5EF-D6642DC558F6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93933444-E10B-EDF4-146A-E35604530095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2DC73EE1-4651-F510-CB3C-43AF9C6D08AA}"/>
                </a:ext>
              </a:extLst>
            </p:cNvPr>
            <p:cNvGrpSpPr/>
            <p:nvPr/>
          </p:nvGrpSpPr>
          <p:grpSpPr>
            <a:xfrm>
              <a:off x="1578645" y="2549709"/>
              <a:ext cx="2717710" cy="216000"/>
              <a:chOff x="1569487" y="3042347"/>
              <a:chExt cx="2717710" cy="216000"/>
            </a:xfrm>
          </p:grpSpPr>
          <p:cxnSp>
            <p:nvCxnSpPr>
              <p:cNvPr id="118" name="直线连接符 117">
                <a:extLst>
                  <a:ext uri="{FF2B5EF4-FFF2-40B4-BE49-F238E27FC236}">
                    <a16:creationId xmlns:a16="http://schemas.microsoft.com/office/drawing/2014/main" id="{52917FEB-679A-D60A-13AC-EAA8C3571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118">
                <a:extLst>
                  <a:ext uri="{FF2B5EF4-FFF2-40B4-BE49-F238E27FC236}">
                    <a16:creationId xmlns:a16="http://schemas.microsoft.com/office/drawing/2014/main" id="{E8F18596-D003-24FD-EC9C-DF9D2C7693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线箭头连接符 122">
                <a:extLst>
                  <a:ext uri="{FF2B5EF4-FFF2-40B4-BE49-F238E27FC236}">
                    <a16:creationId xmlns:a16="http://schemas.microsoft.com/office/drawing/2014/main" id="{1C0083EF-5280-6DCA-9D55-752921509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B7BE0671-2035-81CF-2382-6461056F4896}"/>
                </a:ext>
              </a:extLst>
            </p:cNvPr>
            <p:cNvSpPr txBox="1"/>
            <p:nvPr/>
          </p:nvSpPr>
          <p:spPr>
            <a:xfrm>
              <a:off x="2739186" y="2790515"/>
              <a:ext cx="3738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m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4CC656C6-CCA4-B93D-2A9D-1309F411595A}"/>
              </a:ext>
            </a:extLst>
          </p:cNvPr>
          <p:cNvGrpSpPr/>
          <p:nvPr/>
        </p:nvGrpSpPr>
        <p:grpSpPr>
          <a:xfrm>
            <a:off x="849414" y="4292194"/>
            <a:ext cx="4573837" cy="1945106"/>
            <a:chOff x="685671" y="3893563"/>
            <a:chExt cx="4573837" cy="194510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2CDFD46-CAEA-FB61-CB89-31E7E2FFC896}"/>
                </a:ext>
              </a:extLst>
            </p:cNvPr>
            <p:cNvSpPr/>
            <p:nvPr/>
          </p:nvSpPr>
          <p:spPr>
            <a:xfrm>
              <a:off x="1489062" y="4593993"/>
              <a:ext cx="144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A58C6E2-6199-0F3C-231F-B15617A7F41E}"/>
                </a:ext>
              </a:extLst>
            </p:cNvPr>
            <p:cNvSpPr/>
            <p:nvPr/>
          </p:nvSpPr>
          <p:spPr>
            <a:xfrm>
              <a:off x="2929062" y="4593993"/>
              <a:ext cx="1440000" cy="25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A07299E-4A17-4E64-351F-4DD097F73E61}"/>
                </a:ext>
              </a:extLst>
            </p:cNvPr>
            <p:cNvSpPr txBox="1"/>
            <p:nvPr/>
          </p:nvSpPr>
          <p:spPr>
            <a:xfrm>
              <a:off x="685671" y="5072540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93299DF-3215-9BA4-5BBF-75E55BDBC6E6}"/>
                </a:ext>
              </a:extLst>
            </p:cNvPr>
            <p:cNvSpPr txBox="1"/>
            <p:nvPr/>
          </p:nvSpPr>
          <p:spPr>
            <a:xfrm>
              <a:off x="4223647" y="5072540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6BE3FF5A-4BCF-31DA-2385-70E42F1A7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9062" y="4357560"/>
              <a:ext cx="720000" cy="720000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5FFECA53-4AAF-01A8-B8ED-5DBF82080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062" y="4353269"/>
              <a:ext cx="720000" cy="720000"/>
            </a:xfrm>
            <a:prstGeom prst="rect">
              <a:avLst/>
            </a:prstGeom>
          </p:spPr>
        </p:pic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A6283D09-F9A3-71A8-95FC-D916EDD06416}"/>
                </a:ext>
              </a:extLst>
            </p:cNvPr>
            <p:cNvSpPr txBox="1"/>
            <p:nvPr/>
          </p:nvSpPr>
          <p:spPr>
            <a:xfrm>
              <a:off x="1797421" y="5500115"/>
              <a:ext cx="22573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BlindChannel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FDD77B3B-E6C3-7CBD-7038-F51EF168D726}"/>
                </a:ext>
              </a:extLst>
            </p:cNvPr>
            <p:cNvGrpSpPr/>
            <p:nvPr/>
          </p:nvGrpSpPr>
          <p:grpSpPr>
            <a:xfrm>
              <a:off x="1578645" y="4840822"/>
              <a:ext cx="2717710" cy="216000"/>
              <a:chOff x="1569487" y="3042347"/>
              <a:chExt cx="2717710" cy="216000"/>
            </a:xfrm>
          </p:grpSpPr>
          <p:cxnSp>
            <p:nvCxnSpPr>
              <p:cNvPr id="127" name="直线连接符 126">
                <a:extLst>
                  <a:ext uri="{FF2B5EF4-FFF2-40B4-BE49-F238E27FC236}">
                    <a16:creationId xmlns:a16="http://schemas.microsoft.com/office/drawing/2014/main" id="{79704BB0-382E-FD87-25B9-E658537C09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线连接符 127">
                <a:extLst>
                  <a:ext uri="{FF2B5EF4-FFF2-40B4-BE49-F238E27FC236}">
                    <a16:creationId xmlns:a16="http://schemas.microsoft.com/office/drawing/2014/main" id="{7234AF21-ACE8-F499-9935-C5E5CAEB28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线箭头连接符 128">
                <a:extLst>
                  <a:ext uri="{FF2B5EF4-FFF2-40B4-BE49-F238E27FC236}">
                    <a16:creationId xmlns:a16="http://schemas.microsoft.com/office/drawing/2014/main" id="{FDCD1F42-1F84-42B7-5E58-507727F59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/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𝜋</m:t>
                      </m:r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blipFill>
                  <a:blip r:embed="rId4"/>
                  <a:stretch>
                    <a:fillRect l="-2222" t="-7407" b="-259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34" name="组合 133">
              <a:extLst>
                <a:ext uri="{FF2B5EF4-FFF2-40B4-BE49-F238E27FC236}">
                  <a16:creationId xmlns:a16="http://schemas.microsoft.com/office/drawing/2014/main" id="{46B7006B-EEE2-3CBC-2A10-2E01B0B3926A}"/>
                </a:ext>
              </a:extLst>
            </p:cNvPr>
            <p:cNvGrpSpPr/>
            <p:nvPr/>
          </p:nvGrpSpPr>
          <p:grpSpPr>
            <a:xfrm>
              <a:off x="1470868" y="3893563"/>
              <a:ext cx="1168910" cy="676546"/>
              <a:chOff x="846434" y="1525324"/>
              <a:chExt cx="1168910" cy="676546"/>
            </a:xfrm>
          </p:grpSpPr>
          <p:sp>
            <p:nvSpPr>
              <p:cNvPr id="135" name="文本框 134">
                <a:extLst>
                  <a:ext uri="{FF2B5EF4-FFF2-40B4-BE49-F238E27FC236}">
                    <a16:creationId xmlns:a16="http://schemas.microsoft.com/office/drawing/2014/main" id="{E2F76893-7E36-E093-0B47-F02FA21FF8E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6" name="文本框 135">
                <a:extLst>
                  <a:ext uri="{FF2B5EF4-FFF2-40B4-BE49-F238E27FC236}">
                    <a16:creationId xmlns:a16="http://schemas.microsoft.com/office/drawing/2014/main" id="{AFD6AD05-29A6-75E8-E546-7B909D730361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AC1E343-9A9B-41BF-9A73-D4A031C3548A}"/>
                </a:ext>
              </a:extLst>
            </p:cNvPr>
            <p:cNvGrpSpPr/>
            <p:nvPr/>
          </p:nvGrpSpPr>
          <p:grpSpPr>
            <a:xfrm>
              <a:off x="2776771" y="3893563"/>
              <a:ext cx="1656223" cy="676546"/>
              <a:chOff x="602779" y="1525324"/>
              <a:chExt cx="1656223" cy="676546"/>
            </a:xfrm>
          </p:grpSpPr>
          <p:sp>
            <p:nvSpPr>
              <p:cNvPr id="138" name="文本框 137">
                <a:extLst>
                  <a:ext uri="{FF2B5EF4-FFF2-40B4-BE49-F238E27FC236}">
                    <a16:creationId xmlns:a16="http://schemas.microsoft.com/office/drawing/2014/main" id="{AAE7249D-3ACA-2A19-8FF1-30507BFA3DF4}"/>
                  </a:ext>
                </a:extLst>
              </p:cNvPr>
              <p:cNvSpPr txBox="1"/>
              <p:nvPr/>
            </p:nvSpPr>
            <p:spPr>
              <a:xfrm>
                <a:off x="602779" y="1525324"/>
                <a:ext cx="16562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9" name="文本框 138">
                <a:extLst>
                  <a:ext uri="{FF2B5EF4-FFF2-40B4-BE49-F238E27FC236}">
                    <a16:creationId xmlns:a16="http://schemas.microsoft.com/office/drawing/2014/main" id="{C4E06926-4E04-D5DB-3372-6BB2157593C6}"/>
                  </a:ext>
                </a:extLst>
              </p:cNvPr>
              <p:cNvSpPr txBox="1"/>
              <p:nvPr/>
            </p:nvSpPr>
            <p:spPr>
              <a:xfrm>
                <a:off x="611594" y="1863316"/>
                <a:ext cx="163859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</p:grpSp>
      <p:grpSp>
        <p:nvGrpSpPr>
          <p:cNvPr id="166" name="组合 165">
            <a:extLst>
              <a:ext uri="{FF2B5EF4-FFF2-40B4-BE49-F238E27FC236}">
                <a16:creationId xmlns:a16="http://schemas.microsoft.com/office/drawing/2014/main" id="{84E14217-DB59-4CFC-A935-BACC219C6458}"/>
              </a:ext>
            </a:extLst>
          </p:cNvPr>
          <p:cNvGrpSpPr/>
          <p:nvPr/>
        </p:nvGrpSpPr>
        <p:grpSpPr>
          <a:xfrm>
            <a:off x="6095201" y="1813283"/>
            <a:ext cx="5281321" cy="1959969"/>
            <a:chOff x="6076913" y="3116750"/>
            <a:chExt cx="5281321" cy="1959969"/>
          </a:xfrm>
        </p:grpSpPr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F7817291-88BE-A308-AB01-6D0C9E669281}"/>
                </a:ext>
              </a:extLst>
            </p:cNvPr>
            <p:cNvSpPr txBox="1"/>
            <p:nvPr/>
          </p:nvSpPr>
          <p:spPr>
            <a:xfrm>
              <a:off x="6076913" y="4158094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6CC7A1C6-E15C-B311-AB5C-E18CC97E5B1F}"/>
                </a:ext>
              </a:extLst>
            </p:cNvPr>
            <p:cNvSpPr txBox="1"/>
            <p:nvPr/>
          </p:nvSpPr>
          <p:spPr>
            <a:xfrm>
              <a:off x="10322373" y="415408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FEE97A7D-2EC1-7ED5-8E4A-7F920810F68B}"/>
                </a:ext>
              </a:extLst>
            </p:cNvPr>
            <p:cNvSpPr txBox="1"/>
            <p:nvPr/>
          </p:nvSpPr>
          <p:spPr>
            <a:xfrm>
              <a:off x="8233707" y="4154081"/>
              <a:ext cx="8931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94" name="图片 93">
              <a:extLst>
                <a:ext uri="{FF2B5EF4-FFF2-40B4-BE49-F238E27FC236}">
                  <a16:creationId xmlns:a16="http://schemas.microsoft.com/office/drawing/2014/main" id="{CE6B0DD3-54CA-9A24-F105-7BE8EF0B2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20304" y="3430750"/>
              <a:ext cx="720000" cy="720000"/>
            </a:xfrm>
            <a:prstGeom prst="rect">
              <a:avLst/>
            </a:prstGeom>
          </p:spPr>
        </p:pic>
        <p:pic>
          <p:nvPicPr>
            <p:cNvPr id="95" name="图片 94">
              <a:extLst>
                <a:ext uri="{FF2B5EF4-FFF2-40B4-BE49-F238E27FC236}">
                  <a16:creationId xmlns:a16="http://schemas.microsoft.com/office/drawing/2014/main" id="{F80329CA-7667-D227-B3E6-F8ACD04CE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80304" y="3430750"/>
              <a:ext cx="720000" cy="720000"/>
            </a:xfrm>
            <a:prstGeom prst="rect">
              <a:avLst/>
            </a:prstGeom>
          </p:spPr>
        </p:pic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D2617B6B-A089-414C-5991-0C5147BBF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0304" y="3436231"/>
              <a:ext cx="720000" cy="720000"/>
            </a:xfrm>
            <a:prstGeom prst="rect">
              <a:avLst/>
            </a:prstGeom>
          </p:spPr>
        </p:pic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7B6E26DC-65E8-8051-EA11-5B7C75C7C913}"/>
                </a:ext>
              </a:extLst>
            </p:cNvPr>
            <p:cNvGrpSpPr/>
            <p:nvPr/>
          </p:nvGrpSpPr>
          <p:grpSpPr>
            <a:xfrm>
              <a:off x="6880304" y="3688547"/>
              <a:ext cx="1440000" cy="252000"/>
              <a:chOff x="6688547" y="3676960"/>
              <a:chExt cx="2880000" cy="252000"/>
            </a:xfrm>
          </p:grpSpPr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4CEBB469-FBF3-610A-F187-FFAE414124AF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id="{1348FED1-B321-785E-FD3A-3BA2F80671A5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8B3DC897-963E-1009-2A7E-A753898F0F75}"/>
                </a:ext>
              </a:extLst>
            </p:cNvPr>
            <p:cNvGrpSpPr/>
            <p:nvPr/>
          </p:nvGrpSpPr>
          <p:grpSpPr>
            <a:xfrm flipH="1">
              <a:off x="9040304" y="3670231"/>
              <a:ext cx="1440000" cy="252000"/>
              <a:chOff x="6688547" y="3676960"/>
              <a:chExt cx="2880000" cy="252000"/>
            </a:xfrm>
          </p:grpSpPr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A528D187-43DC-136D-4700-6FAA17E52D9E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91425602-79E9-B613-6A0A-E1344C5F50C4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56" name="组合 155">
              <a:extLst>
                <a:ext uri="{FF2B5EF4-FFF2-40B4-BE49-F238E27FC236}">
                  <a16:creationId xmlns:a16="http://schemas.microsoft.com/office/drawing/2014/main" id="{C652FAE3-389D-3833-9B4E-80507A4F227A}"/>
                </a:ext>
              </a:extLst>
            </p:cNvPr>
            <p:cNvGrpSpPr/>
            <p:nvPr/>
          </p:nvGrpSpPr>
          <p:grpSpPr>
            <a:xfrm>
              <a:off x="6949482" y="3460404"/>
              <a:ext cx="1304544" cy="216000"/>
              <a:chOff x="6949482" y="3460404"/>
              <a:chExt cx="1304544" cy="216000"/>
            </a:xfrm>
          </p:grpSpPr>
          <p:cxnSp>
            <p:nvCxnSpPr>
              <p:cNvPr id="151" name="直线连接符 150">
                <a:extLst>
                  <a:ext uri="{FF2B5EF4-FFF2-40B4-BE49-F238E27FC236}">
                    <a16:creationId xmlns:a16="http://schemas.microsoft.com/office/drawing/2014/main" id="{852062D7-1CE1-BA64-A855-EC8BC4A7A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线连接符 151">
                <a:extLst>
                  <a:ext uri="{FF2B5EF4-FFF2-40B4-BE49-F238E27FC236}">
                    <a16:creationId xmlns:a16="http://schemas.microsoft.com/office/drawing/2014/main" id="{F9C2A3D5-4461-CEE9-4FBD-020FEA54AA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线箭头连接符 152">
                <a:extLst>
                  <a:ext uri="{FF2B5EF4-FFF2-40B4-BE49-F238E27FC236}">
                    <a16:creationId xmlns:a16="http://schemas.microsoft.com/office/drawing/2014/main" id="{8E0F5126-0B77-2C0B-A2F6-657E9D2588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7" name="组合 156">
              <a:extLst>
                <a:ext uri="{FF2B5EF4-FFF2-40B4-BE49-F238E27FC236}">
                  <a16:creationId xmlns:a16="http://schemas.microsoft.com/office/drawing/2014/main" id="{19987884-4290-4216-1E46-77B6C4DC005E}"/>
                </a:ext>
              </a:extLst>
            </p:cNvPr>
            <p:cNvGrpSpPr/>
            <p:nvPr/>
          </p:nvGrpSpPr>
          <p:grpSpPr>
            <a:xfrm flipH="1">
              <a:off x="9104099" y="3446855"/>
              <a:ext cx="1304544" cy="216000"/>
              <a:chOff x="6949482" y="3460404"/>
              <a:chExt cx="1304544" cy="216000"/>
            </a:xfrm>
          </p:grpSpPr>
          <p:cxnSp>
            <p:nvCxnSpPr>
              <p:cNvPr id="158" name="直线连接符 157">
                <a:extLst>
                  <a:ext uri="{FF2B5EF4-FFF2-40B4-BE49-F238E27FC236}">
                    <a16:creationId xmlns:a16="http://schemas.microsoft.com/office/drawing/2014/main" id="{1ABE7F93-7904-7E72-CCFE-544DB782A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线连接符 158">
                <a:extLst>
                  <a:ext uri="{FF2B5EF4-FFF2-40B4-BE49-F238E27FC236}">
                    <a16:creationId xmlns:a16="http://schemas.microsoft.com/office/drawing/2014/main" id="{A96C7C83-3749-F7A3-7140-9AE3160283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线箭头连接符 159">
                <a:extLst>
                  <a:ext uri="{FF2B5EF4-FFF2-40B4-BE49-F238E27FC236}">
                    <a16:creationId xmlns:a16="http://schemas.microsoft.com/office/drawing/2014/main" id="{9D218081-CC05-08CE-08F8-FAB65CAD6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2" name="肘形连接符 161">
              <a:extLst>
                <a:ext uri="{FF2B5EF4-FFF2-40B4-BE49-F238E27FC236}">
                  <a16:creationId xmlns:a16="http://schemas.microsoft.com/office/drawing/2014/main" id="{2C2FD1C7-4B6E-2065-A3AE-B4D979C49A7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678298" y="2334641"/>
              <a:ext cx="4013" cy="4320000"/>
            </a:xfrm>
            <a:prstGeom prst="bentConnector3">
              <a:avLst>
                <a:gd name="adj1" fmla="val 57964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文本框 162">
              <a:extLst>
                <a:ext uri="{FF2B5EF4-FFF2-40B4-BE49-F238E27FC236}">
                  <a16:creationId xmlns:a16="http://schemas.microsoft.com/office/drawing/2014/main" id="{DD877D17-26E0-EC1B-12F2-F5218C5A3D1E}"/>
                </a:ext>
              </a:extLst>
            </p:cNvPr>
            <p:cNvSpPr txBox="1"/>
            <p:nvPr/>
          </p:nvSpPr>
          <p:spPr>
            <a:xfrm>
              <a:off x="8093445" y="4738165"/>
              <a:ext cx="11737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2. com(m)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4" name="文本框 163">
                  <a:extLst>
                    <a:ext uri="{FF2B5EF4-FFF2-40B4-BE49-F238E27FC236}">
                      <a16:creationId xmlns:a16="http://schemas.microsoft.com/office/drawing/2014/main" id="{541AD2D9-DB82-642B-CE2E-7E8C0444058A}"/>
                    </a:ext>
                  </a:extLst>
                </p:cNvPr>
                <p:cNvSpPr txBox="1"/>
                <p:nvPr/>
              </p:nvSpPr>
              <p:spPr>
                <a:xfrm>
                  <a:off x="9032166" y="3116750"/>
                  <a:ext cx="14484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1.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1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64" name="文本框 163">
                  <a:extLst>
                    <a:ext uri="{FF2B5EF4-FFF2-40B4-BE49-F238E27FC236}">
                      <a16:creationId xmlns:a16="http://schemas.microsoft.com/office/drawing/2014/main" id="{541AD2D9-DB82-642B-CE2E-7E8C044405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32166" y="3116750"/>
                  <a:ext cx="1448410" cy="338554"/>
                </a:xfrm>
                <a:prstGeom prst="rect">
                  <a:avLst/>
                </a:prstGeom>
                <a:blipFill>
                  <a:blip r:embed="rId6"/>
                  <a:stretch>
                    <a:fillRect l="-1739" t="-3571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5" name="文本框 164">
                  <a:extLst>
                    <a:ext uri="{FF2B5EF4-FFF2-40B4-BE49-F238E27FC236}">
                      <a16:creationId xmlns:a16="http://schemas.microsoft.com/office/drawing/2014/main" id="{E03B8EB4-939C-E545-BC8A-99D2D4DD4C42}"/>
                    </a:ext>
                  </a:extLst>
                </p:cNvPr>
                <p:cNvSpPr txBox="1"/>
                <p:nvPr/>
              </p:nvSpPr>
              <p:spPr>
                <a:xfrm>
                  <a:off x="6850464" y="3138569"/>
                  <a:ext cx="150445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2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65" name="文本框 164">
                  <a:extLst>
                    <a:ext uri="{FF2B5EF4-FFF2-40B4-BE49-F238E27FC236}">
                      <a16:creationId xmlns:a16="http://schemas.microsoft.com/office/drawing/2014/main" id="{E03B8EB4-939C-E545-BC8A-99D2D4DD4C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50464" y="3138569"/>
                  <a:ext cx="1504451" cy="338554"/>
                </a:xfrm>
                <a:prstGeom prst="rect">
                  <a:avLst/>
                </a:prstGeom>
                <a:blipFill>
                  <a:blip r:embed="rId7"/>
                  <a:stretch>
                    <a:fillRect t="-3571" b="-2142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797360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36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6618760" y="734390"/>
            <a:ext cx="509947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DF4699E3-51B8-DD9E-0D12-64ABD60B05F9}"/>
              </a:ext>
            </a:extLst>
          </p:cNvPr>
          <p:cNvGrpSpPr/>
          <p:nvPr/>
        </p:nvGrpSpPr>
        <p:grpSpPr>
          <a:xfrm>
            <a:off x="846448" y="1690098"/>
            <a:ext cx="4576803" cy="1924021"/>
            <a:chOff x="682705" y="1620651"/>
            <a:chExt cx="4576803" cy="192402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302C7517-87DD-679B-7497-FE8688D78ECC}"/>
                </a:ext>
              </a:extLst>
            </p:cNvPr>
            <p:cNvSpPr/>
            <p:nvPr/>
          </p:nvSpPr>
          <p:spPr>
            <a:xfrm>
              <a:off x="1486096" y="2297197"/>
              <a:ext cx="288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298D9CA1-D261-782E-2146-254C0D1A11FA}"/>
                </a:ext>
              </a:extLst>
            </p:cNvPr>
            <p:cNvSpPr txBox="1"/>
            <p:nvPr/>
          </p:nvSpPr>
          <p:spPr>
            <a:xfrm>
              <a:off x="682705" y="2782073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B559528E-EAF3-FEC3-80C6-49785231CC17}"/>
                </a:ext>
              </a:extLst>
            </p:cNvPr>
            <p:cNvSpPr txBox="1"/>
            <p:nvPr/>
          </p:nvSpPr>
          <p:spPr>
            <a:xfrm>
              <a:off x="4223647" y="278790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6A3D4CD4-47E3-91A4-D3ED-FEA3965A7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6096" y="2062073"/>
              <a:ext cx="720000" cy="720000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A7985486-5A58-7838-20C9-764FC8375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6096" y="2063197"/>
              <a:ext cx="720000" cy="720000"/>
            </a:xfrm>
            <a:prstGeom prst="rect">
              <a:avLst/>
            </a:prstGeom>
          </p:spPr>
        </p:pic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2D415055-61FD-81E7-A325-597228D2FF0F}"/>
                </a:ext>
              </a:extLst>
            </p:cNvPr>
            <p:cNvSpPr txBox="1"/>
            <p:nvPr/>
          </p:nvSpPr>
          <p:spPr>
            <a:xfrm>
              <a:off x="1601982" y="3206118"/>
              <a:ext cx="2589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Normal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EA4E4C01-17DE-5C1C-EBF2-9E3487E3FC77}"/>
                </a:ext>
              </a:extLst>
            </p:cNvPr>
            <p:cNvGrpSpPr/>
            <p:nvPr/>
          </p:nvGrpSpPr>
          <p:grpSpPr>
            <a:xfrm>
              <a:off x="1486096" y="1620651"/>
              <a:ext cx="1168910" cy="676546"/>
              <a:chOff x="846434" y="1525324"/>
              <a:chExt cx="1168910" cy="676546"/>
            </a:xfrm>
          </p:grpSpPr>
          <p:sp>
            <p:nvSpPr>
              <p:cNvPr id="104" name="文本框 103">
                <a:extLst>
                  <a:ext uri="{FF2B5EF4-FFF2-40B4-BE49-F238E27FC236}">
                    <a16:creationId xmlns:a16="http://schemas.microsoft.com/office/drawing/2014/main" id="{65D86711-2F0B-AAF6-D034-DF15A81A391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F3709B28-EB42-F64F-92D4-498DFD938D68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3DA243A-BE7E-3E39-8E80-CACB73D3F65F}"/>
                </a:ext>
              </a:extLst>
            </p:cNvPr>
            <p:cNvGrpSpPr/>
            <p:nvPr/>
          </p:nvGrpSpPr>
          <p:grpSpPr>
            <a:xfrm>
              <a:off x="3181958" y="1620651"/>
              <a:ext cx="1168910" cy="676546"/>
              <a:chOff x="846434" y="1525324"/>
              <a:chExt cx="1168910" cy="676546"/>
            </a:xfrm>
          </p:grpSpPr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A30BB0A5-791B-4D32-C5EF-D6642DC558F6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id="{93933444-E10B-EDF4-146A-E35604530095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2DC73EE1-4651-F510-CB3C-43AF9C6D08AA}"/>
                </a:ext>
              </a:extLst>
            </p:cNvPr>
            <p:cNvGrpSpPr/>
            <p:nvPr/>
          </p:nvGrpSpPr>
          <p:grpSpPr>
            <a:xfrm>
              <a:off x="1578645" y="2549709"/>
              <a:ext cx="2717710" cy="216000"/>
              <a:chOff x="1569487" y="3042347"/>
              <a:chExt cx="2717710" cy="216000"/>
            </a:xfrm>
          </p:grpSpPr>
          <p:cxnSp>
            <p:nvCxnSpPr>
              <p:cNvPr id="118" name="直线连接符 117">
                <a:extLst>
                  <a:ext uri="{FF2B5EF4-FFF2-40B4-BE49-F238E27FC236}">
                    <a16:creationId xmlns:a16="http://schemas.microsoft.com/office/drawing/2014/main" id="{52917FEB-679A-D60A-13AC-EAA8C3571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线连接符 118">
                <a:extLst>
                  <a:ext uri="{FF2B5EF4-FFF2-40B4-BE49-F238E27FC236}">
                    <a16:creationId xmlns:a16="http://schemas.microsoft.com/office/drawing/2014/main" id="{E8F18596-D003-24FD-EC9C-DF9D2C7693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线箭头连接符 122">
                <a:extLst>
                  <a:ext uri="{FF2B5EF4-FFF2-40B4-BE49-F238E27FC236}">
                    <a16:creationId xmlns:a16="http://schemas.microsoft.com/office/drawing/2014/main" id="{1C0083EF-5280-6DCA-9D55-752921509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B7BE0671-2035-81CF-2382-6461056F4896}"/>
                </a:ext>
              </a:extLst>
            </p:cNvPr>
            <p:cNvSpPr txBox="1"/>
            <p:nvPr/>
          </p:nvSpPr>
          <p:spPr>
            <a:xfrm>
              <a:off x="2739186" y="2790515"/>
              <a:ext cx="3738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m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4CC656C6-CCA4-B93D-2A9D-1309F411595A}"/>
              </a:ext>
            </a:extLst>
          </p:cNvPr>
          <p:cNvGrpSpPr/>
          <p:nvPr/>
        </p:nvGrpSpPr>
        <p:grpSpPr>
          <a:xfrm>
            <a:off x="849414" y="4292194"/>
            <a:ext cx="4573837" cy="1945106"/>
            <a:chOff x="685671" y="3893563"/>
            <a:chExt cx="4573837" cy="194510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2CDFD46-CAEA-FB61-CB89-31E7E2FFC896}"/>
                </a:ext>
              </a:extLst>
            </p:cNvPr>
            <p:cNvSpPr/>
            <p:nvPr/>
          </p:nvSpPr>
          <p:spPr>
            <a:xfrm>
              <a:off x="1489062" y="4593993"/>
              <a:ext cx="1440000" cy="2520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A58C6E2-6199-0F3C-231F-B15617A7F41E}"/>
                </a:ext>
              </a:extLst>
            </p:cNvPr>
            <p:cNvSpPr/>
            <p:nvPr/>
          </p:nvSpPr>
          <p:spPr>
            <a:xfrm>
              <a:off x="2929062" y="4593993"/>
              <a:ext cx="1440000" cy="25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A07299E-4A17-4E64-351F-4DD097F73E61}"/>
                </a:ext>
              </a:extLst>
            </p:cNvPr>
            <p:cNvSpPr txBox="1"/>
            <p:nvPr/>
          </p:nvSpPr>
          <p:spPr>
            <a:xfrm>
              <a:off x="685671" y="5072540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93299DF-3215-9BA4-5BBF-75E55BDBC6E6}"/>
                </a:ext>
              </a:extLst>
            </p:cNvPr>
            <p:cNvSpPr txBox="1"/>
            <p:nvPr/>
          </p:nvSpPr>
          <p:spPr>
            <a:xfrm>
              <a:off x="4223647" y="5072540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6BE3FF5A-4BCF-31DA-2385-70E42F1A7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9062" y="4357560"/>
              <a:ext cx="720000" cy="720000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5FFECA53-4AAF-01A8-B8ED-5DBF82080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9062" y="4353269"/>
              <a:ext cx="720000" cy="720000"/>
            </a:xfrm>
            <a:prstGeom prst="rect">
              <a:avLst/>
            </a:prstGeom>
          </p:spPr>
        </p:pic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A6283D09-F9A3-71A8-95FC-D916EDD06416}"/>
                </a:ext>
              </a:extLst>
            </p:cNvPr>
            <p:cNvSpPr txBox="1"/>
            <p:nvPr/>
          </p:nvSpPr>
          <p:spPr>
            <a:xfrm>
              <a:off x="1797421" y="5500115"/>
              <a:ext cx="22573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BlindChannel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Update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FDD77B3B-E6C3-7CBD-7038-F51EF168D726}"/>
                </a:ext>
              </a:extLst>
            </p:cNvPr>
            <p:cNvGrpSpPr/>
            <p:nvPr/>
          </p:nvGrpSpPr>
          <p:grpSpPr>
            <a:xfrm>
              <a:off x="1578645" y="4840822"/>
              <a:ext cx="2717710" cy="216000"/>
              <a:chOff x="1569487" y="3042347"/>
              <a:chExt cx="2717710" cy="216000"/>
            </a:xfrm>
          </p:grpSpPr>
          <p:cxnSp>
            <p:nvCxnSpPr>
              <p:cNvPr id="127" name="直线连接符 126">
                <a:extLst>
                  <a:ext uri="{FF2B5EF4-FFF2-40B4-BE49-F238E27FC236}">
                    <a16:creationId xmlns:a16="http://schemas.microsoft.com/office/drawing/2014/main" id="{79704BB0-382E-FD87-25B9-E658537C09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447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线连接符 127">
                <a:extLst>
                  <a:ext uri="{FF2B5EF4-FFF2-40B4-BE49-F238E27FC236}">
                    <a16:creationId xmlns:a16="http://schemas.microsoft.com/office/drawing/2014/main" id="{7234AF21-ACE8-F499-9935-C5E5CAEB28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7197" y="3042347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线箭头连接符 128">
                <a:extLst>
                  <a:ext uri="{FF2B5EF4-FFF2-40B4-BE49-F238E27FC236}">
                    <a16:creationId xmlns:a16="http://schemas.microsoft.com/office/drawing/2014/main" id="{FDCD1F42-1F84-42B7-5E58-507727F59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9487" y="3256935"/>
                <a:ext cx="271771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/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</a:t>
                  </a: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Alibaba PuHuiTi 3.0 55 Regular" pitchFamily="18" charset="-122"/>
                          <a:cs typeface="Alibaba PuHuiTi 3.0 55 Regular" pitchFamily="18" charset="-122"/>
                        </a:rPr>
                        <m:t>𝜋</m:t>
                      </m:r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31" name="文本框 130">
                  <a:extLst>
                    <a:ext uri="{FF2B5EF4-FFF2-40B4-BE49-F238E27FC236}">
                      <a16:creationId xmlns:a16="http://schemas.microsoft.com/office/drawing/2014/main" id="{8FDC882B-BD96-8869-2ED5-A32A651906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32342" y="5072540"/>
                  <a:ext cx="1128450" cy="338554"/>
                </a:xfrm>
                <a:prstGeom prst="rect">
                  <a:avLst/>
                </a:prstGeom>
                <a:blipFill>
                  <a:blip r:embed="rId4"/>
                  <a:stretch>
                    <a:fillRect l="-2222" t="-7407" b="-259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34" name="组合 133">
              <a:extLst>
                <a:ext uri="{FF2B5EF4-FFF2-40B4-BE49-F238E27FC236}">
                  <a16:creationId xmlns:a16="http://schemas.microsoft.com/office/drawing/2014/main" id="{46B7006B-EEE2-3CBC-2A10-2E01B0B3926A}"/>
                </a:ext>
              </a:extLst>
            </p:cNvPr>
            <p:cNvGrpSpPr/>
            <p:nvPr/>
          </p:nvGrpSpPr>
          <p:grpSpPr>
            <a:xfrm>
              <a:off x="1470868" y="3893563"/>
              <a:ext cx="1168910" cy="676546"/>
              <a:chOff x="846434" y="1525324"/>
              <a:chExt cx="1168910" cy="676546"/>
            </a:xfrm>
          </p:grpSpPr>
          <p:sp>
            <p:nvSpPr>
              <p:cNvPr id="135" name="文本框 134">
                <a:extLst>
                  <a:ext uri="{FF2B5EF4-FFF2-40B4-BE49-F238E27FC236}">
                    <a16:creationId xmlns:a16="http://schemas.microsoft.com/office/drawing/2014/main" id="{E2F76893-7E36-E093-0B47-F02FA21FF8E8}"/>
                  </a:ext>
                </a:extLst>
              </p:cNvPr>
              <p:cNvSpPr txBox="1"/>
              <p:nvPr/>
            </p:nvSpPr>
            <p:spPr>
              <a:xfrm>
                <a:off x="861663" y="1525324"/>
                <a:ext cx="11384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-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6" name="文本框 135">
                <a:extLst>
                  <a:ext uri="{FF2B5EF4-FFF2-40B4-BE49-F238E27FC236}">
                    <a16:creationId xmlns:a16="http://schemas.microsoft.com/office/drawing/2014/main" id="{AFD6AD05-29A6-75E8-E546-7B909D730361}"/>
                  </a:ext>
                </a:extLst>
              </p:cNvPr>
              <p:cNvSpPr txBox="1"/>
              <p:nvPr/>
            </p:nvSpPr>
            <p:spPr>
              <a:xfrm>
                <a:off x="846434" y="1863316"/>
                <a:ext cx="11689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= 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+ m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AC1E343-9A9B-41BF-9A73-D4A031C3548A}"/>
                </a:ext>
              </a:extLst>
            </p:cNvPr>
            <p:cNvGrpSpPr/>
            <p:nvPr/>
          </p:nvGrpSpPr>
          <p:grpSpPr>
            <a:xfrm>
              <a:off x="2776771" y="3893563"/>
              <a:ext cx="1656223" cy="676546"/>
              <a:chOff x="602779" y="1525324"/>
              <a:chExt cx="1656223" cy="676546"/>
            </a:xfrm>
          </p:grpSpPr>
          <p:sp>
            <p:nvSpPr>
              <p:cNvPr id="138" name="文本框 137">
                <a:extLst>
                  <a:ext uri="{FF2B5EF4-FFF2-40B4-BE49-F238E27FC236}">
                    <a16:creationId xmlns:a16="http://schemas.microsoft.com/office/drawing/2014/main" id="{AAE7249D-3ACA-2A19-8FF1-30507BFA3DF4}"/>
                  </a:ext>
                </a:extLst>
              </p:cNvPr>
              <p:cNvSpPr txBox="1"/>
              <p:nvPr/>
            </p:nvSpPr>
            <p:spPr>
              <a:xfrm>
                <a:off x="602779" y="1525324"/>
                <a:ext cx="16562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39" name="文本框 138">
                <a:extLst>
                  <a:ext uri="{FF2B5EF4-FFF2-40B4-BE49-F238E27FC236}">
                    <a16:creationId xmlns:a16="http://schemas.microsoft.com/office/drawing/2014/main" id="{C4E06926-4E04-D5DB-3372-6BB2157593C6}"/>
                  </a:ext>
                </a:extLst>
              </p:cNvPr>
              <p:cNvSpPr txBox="1"/>
              <p:nvPr/>
            </p:nvSpPr>
            <p:spPr>
              <a:xfrm>
                <a:off x="611594" y="1863316"/>
                <a:ext cx="163859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) = c(B</a:t>
                </a:r>
                <a:r>
                  <a:rPr kumimoji="1" lang="en-US" altLang="zh-CN" sz="1600" baseline="-250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 </a:t>
                </a:r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– 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</p:grpSp>
      <p:grpSp>
        <p:nvGrpSpPr>
          <p:cNvPr id="166" name="组合 165">
            <a:extLst>
              <a:ext uri="{FF2B5EF4-FFF2-40B4-BE49-F238E27FC236}">
                <a16:creationId xmlns:a16="http://schemas.microsoft.com/office/drawing/2014/main" id="{84E14217-DB59-4CFC-A935-BACC219C6458}"/>
              </a:ext>
            </a:extLst>
          </p:cNvPr>
          <p:cNvGrpSpPr/>
          <p:nvPr/>
        </p:nvGrpSpPr>
        <p:grpSpPr>
          <a:xfrm>
            <a:off x="6095201" y="1813283"/>
            <a:ext cx="5281321" cy="1959969"/>
            <a:chOff x="6076913" y="3116750"/>
            <a:chExt cx="5281321" cy="1959969"/>
          </a:xfrm>
        </p:grpSpPr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F7817291-88BE-A308-AB01-6D0C9E669281}"/>
                </a:ext>
              </a:extLst>
            </p:cNvPr>
            <p:cNvSpPr txBox="1"/>
            <p:nvPr/>
          </p:nvSpPr>
          <p:spPr>
            <a:xfrm>
              <a:off x="6076913" y="4158094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6CC7A1C6-E15C-B311-AB5C-E18CC97E5B1F}"/>
                </a:ext>
              </a:extLst>
            </p:cNvPr>
            <p:cNvSpPr txBox="1"/>
            <p:nvPr/>
          </p:nvSpPr>
          <p:spPr>
            <a:xfrm>
              <a:off x="10322373" y="4154081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FEE97A7D-2EC1-7ED5-8E4A-7F920810F68B}"/>
                </a:ext>
              </a:extLst>
            </p:cNvPr>
            <p:cNvSpPr txBox="1"/>
            <p:nvPr/>
          </p:nvSpPr>
          <p:spPr>
            <a:xfrm>
              <a:off x="8233707" y="4154081"/>
              <a:ext cx="8931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94" name="图片 93">
              <a:extLst>
                <a:ext uri="{FF2B5EF4-FFF2-40B4-BE49-F238E27FC236}">
                  <a16:creationId xmlns:a16="http://schemas.microsoft.com/office/drawing/2014/main" id="{CE6B0DD3-54CA-9A24-F105-7BE8EF0B2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20304" y="3430750"/>
              <a:ext cx="720000" cy="720000"/>
            </a:xfrm>
            <a:prstGeom prst="rect">
              <a:avLst/>
            </a:prstGeom>
          </p:spPr>
        </p:pic>
        <p:pic>
          <p:nvPicPr>
            <p:cNvPr id="95" name="图片 94">
              <a:extLst>
                <a:ext uri="{FF2B5EF4-FFF2-40B4-BE49-F238E27FC236}">
                  <a16:creationId xmlns:a16="http://schemas.microsoft.com/office/drawing/2014/main" id="{F80329CA-7667-D227-B3E6-F8ACD04CE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80304" y="3430750"/>
              <a:ext cx="720000" cy="720000"/>
            </a:xfrm>
            <a:prstGeom prst="rect">
              <a:avLst/>
            </a:prstGeom>
          </p:spPr>
        </p:pic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D2617B6B-A089-414C-5991-0C5147BBF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0304" y="3436231"/>
              <a:ext cx="720000" cy="720000"/>
            </a:xfrm>
            <a:prstGeom prst="rect">
              <a:avLst/>
            </a:prstGeom>
          </p:spPr>
        </p:pic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7B6E26DC-65E8-8051-EA11-5B7C75C7C913}"/>
                </a:ext>
              </a:extLst>
            </p:cNvPr>
            <p:cNvGrpSpPr/>
            <p:nvPr/>
          </p:nvGrpSpPr>
          <p:grpSpPr>
            <a:xfrm>
              <a:off x="6880304" y="3688547"/>
              <a:ext cx="1440000" cy="252000"/>
              <a:chOff x="6688547" y="3676960"/>
              <a:chExt cx="2880000" cy="252000"/>
            </a:xfrm>
          </p:grpSpPr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4CEBB469-FBF3-610A-F187-FFAE414124AF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id="{1348FED1-B321-785E-FD3A-3BA2F80671A5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8B3DC897-963E-1009-2A7E-A753898F0F75}"/>
                </a:ext>
              </a:extLst>
            </p:cNvPr>
            <p:cNvGrpSpPr/>
            <p:nvPr/>
          </p:nvGrpSpPr>
          <p:grpSpPr>
            <a:xfrm flipH="1">
              <a:off x="9040304" y="3670231"/>
              <a:ext cx="1440000" cy="252000"/>
              <a:chOff x="6688547" y="3676960"/>
              <a:chExt cx="2880000" cy="252000"/>
            </a:xfrm>
          </p:grpSpPr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A528D187-43DC-136D-4700-6FAA17E52D9E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91425602-79E9-B613-6A0A-E1344C5F50C4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56" name="组合 155">
              <a:extLst>
                <a:ext uri="{FF2B5EF4-FFF2-40B4-BE49-F238E27FC236}">
                  <a16:creationId xmlns:a16="http://schemas.microsoft.com/office/drawing/2014/main" id="{C652FAE3-389D-3833-9B4E-80507A4F227A}"/>
                </a:ext>
              </a:extLst>
            </p:cNvPr>
            <p:cNvGrpSpPr/>
            <p:nvPr/>
          </p:nvGrpSpPr>
          <p:grpSpPr>
            <a:xfrm>
              <a:off x="6949482" y="3460404"/>
              <a:ext cx="1304544" cy="216000"/>
              <a:chOff x="6949482" y="3460404"/>
              <a:chExt cx="1304544" cy="216000"/>
            </a:xfrm>
          </p:grpSpPr>
          <p:cxnSp>
            <p:nvCxnSpPr>
              <p:cNvPr id="151" name="直线连接符 150">
                <a:extLst>
                  <a:ext uri="{FF2B5EF4-FFF2-40B4-BE49-F238E27FC236}">
                    <a16:creationId xmlns:a16="http://schemas.microsoft.com/office/drawing/2014/main" id="{852062D7-1CE1-BA64-A855-EC8BC4A7A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线连接符 151">
                <a:extLst>
                  <a:ext uri="{FF2B5EF4-FFF2-40B4-BE49-F238E27FC236}">
                    <a16:creationId xmlns:a16="http://schemas.microsoft.com/office/drawing/2014/main" id="{F9C2A3D5-4461-CEE9-4FBD-020FEA54AA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线箭头连接符 152">
                <a:extLst>
                  <a:ext uri="{FF2B5EF4-FFF2-40B4-BE49-F238E27FC236}">
                    <a16:creationId xmlns:a16="http://schemas.microsoft.com/office/drawing/2014/main" id="{8E0F5126-0B77-2C0B-A2F6-657E9D2588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7" name="组合 156">
              <a:extLst>
                <a:ext uri="{FF2B5EF4-FFF2-40B4-BE49-F238E27FC236}">
                  <a16:creationId xmlns:a16="http://schemas.microsoft.com/office/drawing/2014/main" id="{19987884-4290-4216-1E46-77B6C4DC005E}"/>
                </a:ext>
              </a:extLst>
            </p:cNvPr>
            <p:cNvGrpSpPr/>
            <p:nvPr/>
          </p:nvGrpSpPr>
          <p:grpSpPr>
            <a:xfrm flipH="1">
              <a:off x="9104099" y="3446855"/>
              <a:ext cx="1304544" cy="216000"/>
              <a:chOff x="6949482" y="3460404"/>
              <a:chExt cx="1304544" cy="216000"/>
            </a:xfrm>
          </p:grpSpPr>
          <p:cxnSp>
            <p:nvCxnSpPr>
              <p:cNvPr id="158" name="直线连接符 157">
                <a:extLst>
                  <a:ext uri="{FF2B5EF4-FFF2-40B4-BE49-F238E27FC236}">
                    <a16:creationId xmlns:a16="http://schemas.microsoft.com/office/drawing/2014/main" id="{1ABE7F93-7904-7E72-CCFE-544DB782A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线连接符 158">
                <a:extLst>
                  <a:ext uri="{FF2B5EF4-FFF2-40B4-BE49-F238E27FC236}">
                    <a16:creationId xmlns:a16="http://schemas.microsoft.com/office/drawing/2014/main" id="{A96C7C83-3749-F7A3-7140-9AE3160283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线箭头连接符 159">
                <a:extLst>
                  <a:ext uri="{FF2B5EF4-FFF2-40B4-BE49-F238E27FC236}">
                    <a16:creationId xmlns:a16="http://schemas.microsoft.com/office/drawing/2014/main" id="{9D218081-CC05-08CE-08F8-FAB65CAD6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2" name="肘形连接符 161">
              <a:extLst>
                <a:ext uri="{FF2B5EF4-FFF2-40B4-BE49-F238E27FC236}">
                  <a16:creationId xmlns:a16="http://schemas.microsoft.com/office/drawing/2014/main" id="{2C2FD1C7-4B6E-2065-A3AE-B4D979C49A7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678298" y="2334641"/>
              <a:ext cx="4013" cy="4320000"/>
            </a:xfrm>
            <a:prstGeom prst="bentConnector3">
              <a:avLst>
                <a:gd name="adj1" fmla="val 57964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文本框 162">
              <a:extLst>
                <a:ext uri="{FF2B5EF4-FFF2-40B4-BE49-F238E27FC236}">
                  <a16:creationId xmlns:a16="http://schemas.microsoft.com/office/drawing/2014/main" id="{DD877D17-26E0-EC1B-12F2-F5218C5A3D1E}"/>
                </a:ext>
              </a:extLst>
            </p:cNvPr>
            <p:cNvSpPr txBox="1"/>
            <p:nvPr/>
          </p:nvSpPr>
          <p:spPr>
            <a:xfrm>
              <a:off x="8093445" y="4738165"/>
              <a:ext cx="11737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2. com(m)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4" name="文本框 163">
                  <a:extLst>
                    <a:ext uri="{FF2B5EF4-FFF2-40B4-BE49-F238E27FC236}">
                      <a16:creationId xmlns:a16="http://schemas.microsoft.com/office/drawing/2014/main" id="{541AD2D9-DB82-642B-CE2E-7E8C0444058A}"/>
                    </a:ext>
                  </a:extLst>
                </p:cNvPr>
                <p:cNvSpPr txBox="1"/>
                <p:nvPr/>
              </p:nvSpPr>
              <p:spPr>
                <a:xfrm>
                  <a:off x="9032166" y="3116750"/>
                  <a:ext cx="14484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1.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1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64" name="文本框 163">
                  <a:extLst>
                    <a:ext uri="{FF2B5EF4-FFF2-40B4-BE49-F238E27FC236}">
                      <a16:creationId xmlns:a16="http://schemas.microsoft.com/office/drawing/2014/main" id="{541AD2D9-DB82-642B-CE2E-7E8C044405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32166" y="3116750"/>
                  <a:ext cx="1448410" cy="338554"/>
                </a:xfrm>
                <a:prstGeom prst="rect">
                  <a:avLst/>
                </a:prstGeom>
                <a:blipFill>
                  <a:blip r:embed="rId6"/>
                  <a:stretch>
                    <a:fillRect l="-1739" t="-3571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5" name="文本框 164">
                  <a:extLst>
                    <a:ext uri="{FF2B5EF4-FFF2-40B4-BE49-F238E27FC236}">
                      <a16:creationId xmlns:a16="http://schemas.microsoft.com/office/drawing/2014/main" id="{E03B8EB4-939C-E545-BC8A-99D2D4DD4C42}"/>
                    </a:ext>
                  </a:extLst>
                </p:cNvPr>
                <p:cNvSpPr txBox="1"/>
                <p:nvPr/>
              </p:nvSpPr>
              <p:spPr>
                <a:xfrm>
                  <a:off x="6850464" y="3138569"/>
                  <a:ext cx="150445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2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65" name="文本框 164">
                  <a:extLst>
                    <a:ext uri="{FF2B5EF4-FFF2-40B4-BE49-F238E27FC236}">
                      <a16:creationId xmlns:a16="http://schemas.microsoft.com/office/drawing/2014/main" id="{E03B8EB4-939C-E545-BC8A-99D2D4DD4C4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50464" y="3138569"/>
                  <a:ext cx="1504451" cy="338554"/>
                </a:xfrm>
                <a:prstGeom prst="rect">
                  <a:avLst/>
                </a:prstGeom>
                <a:blipFill>
                  <a:blip r:embed="rId7"/>
                  <a:stretch>
                    <a:fillRect t="-3571" b="-2142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76" name="组合 175">
            <a:extLst>
              <a:ext uri="{FF2B5EF4-FFF2-40B4-BE49-F238E27FC236}">
                <a16:creationId xmlns:a16="http://schemas.microsoft.com/office/drawing/2014/main" id="{F34959AE-385A-00CE-325F-3B86640AB22B}"/>
              </a:ext>
            </a:extLst>
          </p:cNvPr>
          <p:cNvGrpSpPr/>
          <p:nvPr/>
        </p:nvGrpSpPr>
        <p:grpSpPr>
          <a:xfrm>
            <a:off x="6178592" y="4661900"/>
            <a:ext cx="5039999" cy="900000"/>
            <a:chOff x="6178592" y="4406704"/>
            <a:chExt cx="5039999" cy="900000"/>
          </a:xfrm>
        </p:grpSpPr>
        <p:sp>
          <p:nvSpPr>
            <p:cNvPr id="172" name="矩形 171">
              <a:extLst>
                <a:ext uri="{FF2B5EF4-FFF2-40B4-BE49-F238E27FC236}">
                  <a16:creationId xmlns:a16="http://schemas.microsoft.com/office/drawing/2014/main" id="{6DB1780F-2F47-59A6-E06B-088E25E1ADBA}"/>
                </a:ext>
              </a:extLst>
            </p:cNvPr>
            <p:cNvSpPr/>
            <p:nvPr/>
          </p:nvSpPr>
          <p:spPr>
            <a:xfrm>
              <a:off x="6178592" y="4406704"/>
              <a:ext cx="5039999" cy="900000"/>
            </a:xfrm>
            <a:prstGeom prst="rect">
              <a:avLst/>
            </a:prstGeom>
            <a:solidFill>
              <a:srgbClr val="C00000">
                <a:alpha val="9804"/>
              </a:srgbClr>
            </a:solidFill>
            <a:ln>
              <a:solidFill>
                <a:srgbClr val="C0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417596"/>
                        <a:gd name="connsiteY0" fmla="*/ 0 h 976650"/>
                        <a:gd name="connsiteX1" fmla="*/ 463848 w 4417596"/>
                        <a:gd name="connsiteY1" fmla="*/ 0 h 976650"/>
                        <a:gd name="connsiteX2" fmla="*/ 971871 w 4417596"/>
                        <a:gd name="connsiteY2" fmla="*/ 0 h 976650"/>
                        <a:gd name="connsiteX3" fmla="*/ 1435719 w 4417596"/>
                        <a:gd name="connsiteY3" fmla="*/ 0 h 976650"/>
                        <a:gd name="connsiteX4" fmla="*/ 2032094 w 4417596"/>
                        <a:gd name="connsiteY4" fmla="*/ 0 h 976650"/>
                        <a:gd name="connsiteX5" fmla="*/ 2584294 w 4417596"/>
                        <a:gd name="connsiteY5" fmla="*/ 0 h 976650"/>
                        <a:gd name="connsiteX6" fmla="*/ 3136493 w 4417596"/>
                        <a:gd name="connsiteY6" fmla="*/ 0 h 976650"/>
                        <a:gd name="connsiteX7" fmla="*/ 3777045 w 4417596"/>
                        <a:gd name="connsiteY7" fmla="*/ 0 h 976650"/>
                        <a:gd name="connsiteX8" fmla="*/ 4417596 w 4417596"/>
                        <a:gd name="connsiteY8" fmla="*/ 0 h 976650"/>
                        <a:gd name="connsiteX9" fmla="*/ 4417596 w 4417596"/>
                        <a:gd name="connsiteY9" fmla="*/ 459026 h 976650"/>
                        <a:gd name="connsiteX10" fmla="*/ 4417596 w 4417596"/>
                        <a:gd name="connsiteY10" fmla="*/ 976650 h 976650"/>
                        <a:gd name="connsiteX11" fmla="*/ 3997924 w 4417596"/>
                        <a:gd name="connsiteY11" fmla="*/ 976650 h 976650"/>
                        <a:gd name="connsiteX12" fmla="*/ 3534077 w 4417596"/>
                        <a:gd name="connsiteY12" fmla="*/ 976650 h 976650"/>
                        <a:gd name="connsiteX13" fmla="*/ 2937701 w 4417596"/>
                        <a:gd name="connsiteY13" fmla="*/ 976650 h 976650"/>
                        <a:gd name="connsiteX14" fmla="*/ 2297150 w 4417596"/>
                        <a:gd name="connsiteY14" fmla="*/ 976650 h 976650"/>
                        <a:gd name="connsiteX15" fmla="*/ 1789126 w 4417596"/>
                        <a:gd name="connsiteY15" fmla="*/ 976650 h 976650"/>
                        <a:gd name="connsiteX16" fmla="*/ 1148575 w 4417596"/>
                        <a:gd name="connsiteY16" fmla="*/ 976650 h 976650"/>
                        <a:gd name="connsiteX17" fmla="*/ 684727 w 4417596"/>
                        <a:gd name="connsiteY17" fmla="*/ 976650 h 976650"/>
                        <a:gd name="connsiteX18" fmla="*/ 0 w 4417596"/>
                        <a:gd name="connsiteY18" fmla="*/ 976650 h 976650"/>
                        <a:gd name="connsiteX19" fmla="*/ 0 w 4417596"/>
                        <a:gd name="connsiteY19" fmla="*/ 517625 h 976650"/>
                        <a:gd name="connsiteX20" fmla="*/ 0 w 4417596"/>
                        <a:gd name="connsiteY20" fmla="*/ 0 h 976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417596" h="976650" fill="none" extrusionOk="0">
                          <a:moveTo>
                            <a:pt x="0" y="0"/>
                          </a:moveTo>
                          <a:cubicBezTo>
                            <a:pt x="94183" y="-34929"/>
                            <a:pt x="362044" y="14727"/>
                            <a:pt x="463848" y="0"/>
                          </a:cubicBezTo>
                          <a:cubicBezTo>
                            <a:pt x="565652" y="-14727"/>
                            <a:pt x="746639" y="1557"/>
                            <a:pt x="971871" y="0"/>
                          </a:cubicBezTo>
                          <a:cubicBezTo>
                            <a:pt x="1197103" y="-1557"/>
                            <a:pt x="1309395" y="18416"/>
                            <a:pt x="1435719" y="0"/>
                          </a:cubicBezTo>
                          <a:cubicBezTo>
                            <a:pt x="1562043" y="-18416"/>
                            <a:pt x="1747874" y="49416"/>
                            <a:pt x="2032094" y="0"/>
                          </a:cubicBezTo>
                          <a:cubicBezTo>
                            <a:pt x="2316314" y="-49416"/>
                            <a:pt x="2408608" y="58716"/>
                            <a:pt x="2584294" y="0"/>
                          </a:cubicBezTo>
                          <a:cubicBezTo>
                            <a:pt x="2759980" y="-58716"/>
                            <a:pt x="2924024" y="23406"/>
                            <a:pt x="3136493" y="0"/>
                          </a:cubicBezTo>
                          <a:cubicBezTo>
                            <a:pt x="3348962" y="-23406"/>
                            <a:pt x="3604526" y="42665"/>
                            <a:pt x="3777045" y="0"/>
                          </a:cubicBezTo>
                          <a:cubicBezTo>
                            <a:pt x="3949564" y="-42665"/>
                            <a:pt x="4274089" y="16769"/>
                            <a:pt x="4417596" y="0"/>
                          </a:cubicBezTo>
                          <a:cubicBezTo>
                            <a:pt x="4418998" y="191896"/>
                            <a:pt x="4395577" y="298781"/>
                            <a:pt x="4417596" y="459026"/>
                          </a:cubicBezTo>
                          <a:cubicBezTo>
                            <a:pt x="4439615" y="619271"/>
                            <a:pt x="4396788" y="719191"/>
                            <a:pt x="4417596" y="976650"/>
                          </a:cubicBezTo>
                          <a:cubicBezTo>
                            <a:pt x="4278943" y="1004185"/>
                            <a:pt x="4142387" y="955430"/>
                            <a:pt x="3997924" y="976650"/>
                          </a:cubicBezTo>
                          <a:cubicBezTo>
                            <a:pt x="3853461" y="997870"/>
                            <a:pt x="3732311" y="930908"/>
                            <a:pt x="3534077" y="976650"/>
                          </a:cubicBezTo>
                          <a:cubicBezTo>
                            <a:pt x="3335843" y="1022392"/>
                            <a:pt x="3191293" y="938492"/>
                            <a:pt x="2937701" y="976650"/>
                          </a:cubicBezTo>
                          <a:cubicBezTo>
                            <a:pt x="2684109" y="1014808"/>
                            <a:pt x="2568160" y="907081"/>
                            <a:pt x="2297150" y="976650"/>
                          </a:cubicBezTo>
                          <a:cubicBezTo>
                            <a:pt x="2026140" y="1046219"/>
                            <a:pt x="1892627" y="931573"/>
                            <a:pt x="1789126" y="976650"/>
                          </a:cubicBezTo>
                          <a:cubicBezTo>
                            <a:pt x="1685625" y="1021727"/>
                            <a:pt x="1381744" y="976390"/>
                            <a:pt x="1148575" y="976650"/>
                          </a:cubicBezTo>
                          <a:cubicBezTo>
                            <a:pt x="915406" y="976910"/>
                            <a:pt x="886661" y="944254"/>
                            <a:pt x="684727" y="976650"/>
                          </a:cubicBezTo>
                          <a:cubicBezTo>
                            <a:pt x="482793" y="1009046"/>
                            <a:pt x="156155" y="940956"/>
                            <a:pt x="0" y="976650"/>
                          </a:cubicBezTo>
                          <a:cubicBezTo>
                            <a:pt x="-19571" y="750255"/>
                            <a:pt x="52704" y="662881"/>
                            <a:pt x="0" y="517625"/>
                          </a:cubicBezTo>
                          <a:cubicBezTo>
                            <a:pt x="-52704" y="372370"/>
                            <a:pt x="44338" y="157648"/>
                            <a:pt x="0" y="0"/>
                          </a:cubicBezTo>
                          <a:close/>
                        </a:path>
                        <a:path w="4417596" h="976650" stroke="0" extrusionOk="0">
                          <a:moveTo>
                            <a:pt x="0" y="0"/>
                          </a:moveTo>
                          <a:cubicBezTo>
                            <a:pt x="236725" y="-29319"/>
                            <a:pt x="329756" y="52321"/>
                            <a:pt x="508024" y="0"/>
                          </a:cubicBezTo>
                          <a:cubicBezTo>
                            <a:pt x="686292" y="-52321"/>
                            <a:pt x="767230" y="11242"/>
                            <a:pt x="927695" y="0"/>
                          </a:cubicBezTo>
                          <a:cubicBezTo>
                            <a:pt x="1088160" y="-11242"/>
                            <a:pt x="1356402" y="9199"/>
                            <a:pt x="1568247" y="0"/>
                          </a:cubicBezTo>
                          <a:cubicBezTo>
                            <a:pt x="1780092" y="-9199"/>
                            <a:pt x="1822842" y="21330"/>
                            <a:pt x="2076270" y="0"/>
                          </a:cubicBezTo>
                          <a:cubicBezTo>
                            <a:pt x="2329698" y="-21330"/>
                            <a:pt x="2420454" y="38674"/>
                            <a:pt x="2584294" y="0"/>
                          </a:cubicBezTo>
                          <a:cubicBezTo>
                            <a:pt x="2748134" y="-38674"/>
                            <a:pt x="2911475" y="32145"/>
                            <a:pt x="3224845" y="0"/>
                          </a:cubicBezTo>
                          <a:cubicBezTo>
                            <a:pt x="3538215" y="-32145"/>
                            <a:pt x="3544462" y="31016"/>
                            <a:pt x="3688693" y="0"/>
                          </a:cubicBezTo>
                          <a:cubicBezTo>
                            <a:pt x="3832924" y="-31016"/>
                            <a:pt x="4222218" y="16710"/>
                            <a:pt x="4417596" y="0"/>
                          </a:cubicBezTo>
                          <a:cubicBezTo>
                            <a:pt x="4438773" y="184691"/>
                            <a:pt x="4394184" y="294609"/>
                            <a:pt x="4417596" y="507858"/>
                          </a:cubicBezTo>
                          <a:cubicBezTo>
                            <a:pt x="4441008" y="721107"/>
                            <a:pt x="4373644" y="850533"/>
                            <a:pt x="4417596" y="976650"/>
                          </a:cubicBezTo>
                          <a:cubicBezTo>
                            <a:pt x="4220742" y="1014514"/>
                            <a:pt x="4038244" y="912063"/>
                            <a:pt x="3865397" y="976650"/>
                          </a:cubicBezTo>
                          <a:cubicBezTo>
                            <a:pt x="3692550" y="1041237"/>
                            <a:pt x="3602719" y="922069"/>
                            <a:pt x="3357373" y="976650"/>
                          </a:cubicBezTo>
                          <a:cubicBezTo>
                            <a:pt x="3112027" y="1031231"/>
                            <a:pt x="2980343" y="933754"/>
                            <a:pt x="2716822" y="976650"/>
                          </a:cubicBezTo>
                          <a:cubicBezTo>
                            <a:pt x="2453301" y="1019546"/>
                            <a:pt x="2325167" y="917711"/>
                            <a:pt x="2076270" y="976650"/>
                          </a:cubicBezTo>
                          <a:cubicBezTo>
                            <a:pt x="1827373" y="1035589"/>
                            <a:pt x="1798275" y="970639"/>
                            <a:pt x="1612423" y="976650"/>
                          </a:cubicBezTo>
                          <a:cubicBezTo>
                            <a:pt x="1426571" y="982661"/>
                            <a:pt x="1178767" y="919767"/>
                            <a:pt x="1060223" y="976650"/>
                          </a:cubicBezTo>
                          <a:cubicBezTo>
                            <a:pt x="941679" y="1033533"/>
                            <a:pt x="250497" y="959597"/>
                            <a:pt x="0" y="976650"/>
                          </a:cubicBezTo>
                          <a:cubicBezTo>
                            <a:pt x="-42399" y="878798"/>
                            <a:pt x="1161" y="706467"/>
                            <a:pt x="0" y="488325"/>
                          </a:cubicBezTo>
                          <a:cubicBezTo>
                            <a:pt x="-1161" y="270184"/>
                            <a:pt x="4843" y="20143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3" name="文本框 172">
              <a:extLst>
                <a:ext uri="{FF2B5EF4-FFF2-40B4-BE49-F238E27FC236}">
                  <a16:creationId xmlns:a16="http://schemas.microsoft.com/office/drawing/2014/main" id="{28E3ED43-C1C3-8504-AA90-CEB8736D075F}"/>
                </a:ext>
              </a:extLst>
            </p:cNvPr>
            <p:cNvSpPr txBox="1"/>
            <p:nvPr/>
          </p:nvSpPr>
          <p:spPr>
            <a:xfrm>
              <a:off x="6886304" y="4687427"/>
              <a:ext cx="40286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如果恶意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拒绝支付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费用？</a:t>
              </a:r>
            </a:p>
          </p:txBody>
        </p:sp>
        <p:pic>
          <p:nvPicPr>
            <p:cNvPr id="175" name="图片 174">
              <a:extLst>
                <a:ext uri="{FF2B5EF4-FFF2-40B4-BE49-F238E27FC236}">
                  <a16:creationId xmlns:a16="http://schemas.microsoft.com/office/drawing/2014/main" id="{CFD0EA72-6023-8BFC-D909-5CB2CD9C0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48760" y="4586704"/>
              <a:ext cx="540000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241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37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4570122" y="734390"/>
            <a:ext cx="71481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F7D80E1F-08EA-7A46-D41D-18D9067F8A22}"/>
              </a:ext>
            </a:extLst>
          </p:cNvPr>
          <p:cNvGrpSpPr/>
          <p:nvPr/>
        </p:nvGrpSpPr>
        <p:grpSpPr>
          <a:xfrm>
            <a:off x="48632" y="1458182"/>
            <a:ext cx="5862079" cy="4624005"/>
            <a:chOff x="48632" y="1458182"/>
            <a:chExt cx="5862079" cy="4624005"/>
          </a:xfrm>
        </p:grpSpPr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716FBD97-DF4F-A524-D9C9-A63639E004F1}"/>
                </a:ext>
              </a:extLst>
            </p:cNvPr>
            <p:cNvGrpSpPr/>
            <p:nvPr/>
          </p:nvGrpSpPr>
          <p:grpSpPr>
            <a:xfrm>
              <a:off x="734430" y="2127283"/>
              <a:ext cx="4608690" cy="1065898"/>
              <a:chOff x="734430" y="2127283"/>
              <a:chExt cx="4608690" cy="1065898"/>
            </a:xfrm>
          </p:grpSpPr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1E13F35A-8827-4A88-4590-7013D6CF2D9B}"/>
                  </a:ext>
                </a:extLst>
              </p:cNvPr>
              <p:cNvGrpSpPr/>
              <p:nvPr/>
            </p:nvGrpSpPr>
            <p:grpSpPr>
              <a:xfrm>
                <a:off x="734430" y="2127283"/>
                <a:ext cx="1110817" cy="1065898"/>
                <a:chOff x="734430" y="2127283"/>
                <a:chExt cx="1110817" cy="1065898"/>
              </a:xfrm>
            </p:grpSpPr>
            <p:pic>
              <p:nvPicPr>
                <p:cNvPr id="74" name="图片 73">
                  <a:extLst>
                    <a:ext uri="{FF2B5EF4-FFF2-40B4-BE49-F238E27FC236}">
                      <a16:creationId xmlns:a16="http://schemas.microsoft.com/office/drawing/2014/main" id="{B6096B35-0E2B-B1AE-A423-0D6EBD32D9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9839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d>
                              <m:dPr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𝑌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𝑦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∈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7757A664-2DF7-3C51-8F4E-F5819ADF1030}"/>
                  </a:ext>
                </a:extLst>
              </p:cNvPr>
              <p:cNvGrpSpPr/>
              <p:nvPr/>
            </p:nvGrpSpPr>
            <p:grpSpPr>
              <a:xfrm>
                <a:off x="4411711" y="2127283"/>
                <a:ext cx="931409" cy="1065898"/>
                <a:chOff x="4411711" y="2127283"/>
                <a:chExt cx="931409" cy="1065898"/>
              </a:xfrm>
            </p:grpSpPr>
            <p:pic>
              <p:nvPicPr>
                <p:cNvPr id="75" name="图片 74">
                  <a:extLst>
                    <a:ext uri="{FF2B5EF4-FFF2-40B4-BE49-F238E27FC236}">
                      <a16:creationId xmlns:a16="http://schemas.microsoft.com/office/drawing/2014/main" id="{DC1600BA-3434-269A-23E5-4837EA8575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526325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(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𝑝𝑘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)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 b="-1071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2D38E7D0-64D0-D790-4EEB-F6FD367EE8E0}"/>
                </a:ext>
              </a:extLst>
            </p:cNvPr>
            <p:cNvGrpSpPr/>
            <p:nvPr/>
          </p:nvGrpSpPr>
          <p:grpSpPr>
            <a:xfrm>
              <a:off x="2678775" y="3260483"/>
              <a:ext cx="3231936" cy="504487"/>
              <a:chOff x="2678775" y="3260483"/>
              <a:chExt cx="3231936" cy="504487"/>
            </a:xfrm>
          </p:grpSpPr>
          <p:grpSp>
            <p:nvGrpSpPr>
              <p:cNvPr id="117" name="组合 116">
                <a:extLst>
                  <a:ext uri="{FF2B5EF4-FFF2-40B4-BE49-F238E27FC236}">
                    <a16:creationId xmlns:a16="http://schemas.microsoft.com/office/drawing/2014/main" id="{088D915F-7F6B-AA59-446E-13B2B2563D04}"/>
                  </a:ext>
                </a:extLst>
              </p:cNvPr>
              <p:cNvGrpSpPr/>
              <p:nvPr/>
            </p:nvGrpSpPr>
            <p:grpSpPr>
              <a:xfrm>
                <a:off x="2678775" y="3260483"/>
                <a:ext cx="720000" cy="341807"/>
                <a:chOff x="2678775" y="3260483"/>
                <a:chExt cx="720000" cy="341807"/>
              </a:xfrm>
            </p:grpSpPr>
            <p:cxnSp>
              <p:nvCxnSpPr>
                <p:cNvPr id="88" name="直线箭头连接符 87">
                  <a:extLst>
                    <a:ext uri="{FF2B5EF4-FFF2-40B4-BE49-F238E27FC236}">
                      <a16:creationId xmlns:a16="http://schemas.microsoft.com/office/drawing/2014/main" id="{09C5F9A5-A0E9-310C-630C-8E9EFDFC0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78775" y="3602290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blipFill>
                      <a:blip r:embed="rId1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/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PreSig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 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acc>
                          <m:accPr>
                            <m:chr m:val="̂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accPr>
                          <m:e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acc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l="-606" t="-3571" b="-1785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3" name="直线箭头连接符 102">
              <a:extLst>
                <a:ext uri="{FF2B5EF4-FFF2-40B4-BE49-F238E27FC236}">
                  <a16:creationId xmlns:a16="http://schemas.microsoft.com/office/drawing/2014/main" id="{AD422C73-52E9-498C-D6C5-7F393BD6A050}"/>
                </a:ext>
              </a:extLst>
            </p:cNvPr>
            <p:cNvCxnSpPr>
              <a:cxnSpLocks/>
              <a:stCxn id="101" idx="2"/>
            </p:cNvCxnSpPr>
            <p:nvPr/>
          </p:nvCxnSpPr>
          <p:spPr>
            <a:xfrm>
              <a:off x="1289837" y="4609348"/>
              <a:ext cx="1532063" cy="9328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1727E514-9D13-1CE4-D69D-7910C6270C4F}"/>
                </a:ext>
              </a:extLst>
            </p:cNvPr>
            <p:cNvGrpSpPr/>
            <p:nvPr/>
          </p:nvGrpSpPr>
          <p:grpSpPr>
            <a:xfrm>
              <a:off x="869334" y="5542187"/>
              <a:ext cx="4338882" cy="540000"/>
              <a:chOff x="420148" y="5331441"/>
              <a:chExt cx="4338882" cy="540000"/>
            </a:xfrm>
          </p:grpSpPr>
          <p:sp>
            <p:nvSpPr>
              <p:cNvPr id="78" name="立方体 77">
                <a:extLst>
                  <a:ext uri="{FF2B5EF4-FFF2-40B4-BE49-F238E27FC236}">
                    <a16:creationId xmlns:a16="http://schemas.microsoft.com/office/drawing/2014/main" id="{57A50AE6-8BD6-A845-B5CB-859843C45A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0148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79" name="立方体 78">
                <a:extLst>
                  <a:ext uri="{FF2B5EF4-FFF2-40B4-BE49-F238E27FC236}">
                    <a16:creationId xmlns:a16="http://schemas.microsoft.com/office/drawing/2014/main" id="{9971F186-7B4B-E765-F3E6-E4549712251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72906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0" name="立方体 79">
                <a:extLst>
                  <a:ext uri="{FF2B5EF4-FFF2-40B4-BE49-F238E27FC236}">
                    <a16:creationId xmlns:a16="http://schemas.microsoft.com/office/drawing/2014/main" id="{3D9F610E-915D-1D16-617B-D473D972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23234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1" name="右箭头 80">
                <a:extLst>
                  <a:ext uri="{FF2B5EF4-FFF2-40B4-BE49-F238E27FC236}">
                    <a16:creationId xmlns:a16="http://schemas.microsoft.com/office/drawing/2014/main" id="{CA658260-87E2-6E0D-D18D-EF1D01D16F97}"/>
                  </a:ext>
                </a:extLst>
              </p:cNvPr>
              <p:cNvSpPr/>
              <p:nvPr/>
            </p:nvSpPr>
            <p:spPr>
              <a:xfrm>
                <a:off x="1022527" y="5605910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2" name="右箭头 81">
                <a:extLst>
                  <a:ext uri="{FF2B5EF4-FFF2-40B4-BE49-F238E27FC236}">
                    <a16:creationId xmlns:a16="http://schemas.microsoft.com/office/drawing/2014/main" id="{3D76D978-11C9-F79E-0F90-9E06A6FFC0B1}"/>
                  </a:ext>
                </a:extLst>
              </p:cNvPr>
              <p:cNvSpPr/>
              <p:nvPr/>
            </p:nvSpPr>
            <p:spPr>
              <a:xfrm>
                <a:off x="1975285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3" name="立方体 82">
                <a:extLst>
                  <a:ext uri="{FF2B5EF4-FFF2-40B4-BE49-F238E27FC236}">
                    <a16:creationId xmlns:a16="http://schemas.microsoft.com/office/drawing/2014/main" id="{82340A72-0C37-6044-5EF9-E00ECAE77D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1132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4" name="右箭头 83">
                <a:extLst>
                  <a:ext uri="{FF2B5EF4-FFF2-40B4-BE49-F238E27FC236}">
                    <a16:creationId xmlns:a16="http://schemas.microsoft.com/office/drawing/2014/main" id="{BA12D367-2A8B-632D-DAD1-7104A1426659}"/>
                  </a:ext>
                </a:extLst>
              </p:cNvPr>
              <p:cNvSpPr/>
              <p:nvPr/>
            </p:nvSpPr>
            <p:spPr>
              <a:xfrm>
                <a:off x="2923183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2" name="立方体 111">
                <a:extLst>
                  <a:ext uri="{FF2B5EF4-FFF2-40B4-BE49-F238E27FC236}">
                    <a16:creationId xmlns:a16="http://schemas.microsoft.com/office/drawing/2014/main" id="{08F628AD-F7B3-540A-147E-C1C61C1969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19030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3" name="右箭头 112">
                <a:extLst>
                  <a:ext uri="{FF2B5EF4-FFF2-40B4-BE49-F238E27FC236}">
                    <a16:creationId xmlns:a16="http://schemas.microsoft.com/office/drawing/2014/main" id="{3E69B68C-6955-5473-7260-ACAFB591E2A7}"/>
                  </a:ext>
                </a:extLst>
              </p:cNvPr>
              <p:cNvSpPr/>
              <p:nvPr/>
            </p:nvSpPr>
            <p:spPr>
              <a:xfrm>
                <a:off x="3871081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32" name="直线箭头连接符 131">
              <a:extLst>
                <a:ext uri="{FF2B5EF4-FFF2-40B4-BE49-F238E27FC236}">
                  <a16:creationId xmlns:a16="http://schemas.microsoft.com/office/drawing/2014/main" id="{8B05BA17-9233-80D9-5C8F-77E704030CAA}"/>
                </a:ext>
              </a:extLst>
            </p:cNvPr>
            <p:cNvCxnSpPr>
              <a:cxnSpLocks/>
              <a:endCxn id="133" idx="2"/>
            </p:cNvCxnSpPr>
            <p:nvPr/>
          </p:nvCxnSpPr>
          <p:spPr>
            <a:xfrm flipV="1">
              <a:off x="3372369" y="4440071"/>
              <a:ext cx="1497873" cy="11021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2" name="组合 141">
              <a:extLst>
                <a:ext uri="{FF2B5EF4-FFF2-40B4-BE49-F238E27FC236}">
                  <a16:creationId xmlns:a16="http://schemas.microsoft.com/office/drawing/2014/main" id="{262ADBE2-EE47-24FB-5E3B-24FCBE35844F}"/>
                </a:ext>
              </a:extLst>
            </p:cNvPr>
            <p:cNvGrpSpPr/>
            <p:nvPr/>
          </p:nvGrpSpPr>
          <p:grpSpPr>
            <a:xfrm>
              <a:off x="48632" y="3919496"/>
              <a:ext cx="5685019" cy="689852"/>
              <a:chOff x="48632" y="3919496"/>
              <a:chExt cx="5685019" cy="689852"/>
            </a:xfrm>
          </p:grpSpPr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82F25784-1FFD-818B-C31C-1749725AF8B4}"/>
                  </a:ext>
                </a:extLst>
              </p:cNvPr>
              <p:cNvGrpSpPr/>
              <p:nvPr/>
            </p:nvGrpSpPr>
            <p:grpSpPr>
              <a:xfrm>
                <a:off x="2678775" y="3919496"/>
                <a:ext cx="720000" cy="338554"/>
                <a:chOff x="2678775" y="4064459"/>
                <a:chExt cx="720000" cy="338554"/>
              </a:xfrm>
            </p:grpSpPr>
            <p:cxnSp>
              <p:nvCxnSpPr>
                <p:cNvPr id="90" name="直线箭头连接符 89">
                  <a:extLst>
                    <a:ext uri="{FF2B5EF4-FFF2-40B4-BE49-F238E27FC236}">
                      <a16:creationId xmlns:a16="http://schemas.microsoft.com/office/drawing/2014/main" id="{4327471D-BA2A-73A9-367D-12F4EA11ED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78775" y="4403013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36BA818E-ECE5-8808-8B36-C45F89896BDE}"/>
                  </a:ext>
                </a:extLst>
              </p:cNvPr>
              <p:cNvGrpSpPr/>
              <p:nvPr/>
            </p:nvGrpSpPr>
            <p:grpSpPr>
              <a:xfrm>
                <a:off x="48632" y="3932240"/>
                <a:ext cx="2482411" cy="677108"/>
                <a:chOff x="48632" y="3844298"/>
                <a:chExt cx="2482411" cy="677108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PreVfy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𝑚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𝑝𝑘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𝑌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f>
                            <m:fPr>
                              <m:type m:val="lin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0</m:t>
                              </m:r>
                            </m:num>
                            <m:den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den>
                          </m:f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508" t="-107143" r="-2538" b="-17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Adapt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𝑦</m:t>
                              </m:r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𝜎</m:t>
                          </m:r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blipFill>
                      <a:blip r:embed="rId17"/>
                      <a:stretch>
                        <a:fillRect l="-1527" t="-3704" b="-222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/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ea typeface="Alibaba PuHuiTi 3.0 55 Regular" pitchFamily="18" charset="-122"/>
                        <a:cs typeface="Alibaba PuHuiTi 3.0 55 Regular" pitchFamily="18" charset="-122"/>
                      </a:rPr>
                      <a:t>Extract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𝑦</m:t>
                        </m:r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blipFill>
                    <a:blip r:embed="rId18"/>
                    <a:stretch>
                      <a:fillRect l="-1460" t="-7407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/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/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/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blipFill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24C82129-88FD-7C5C-9A38-EF59D93CE331}"/>
                </a:ext>
              </a:extLst>
            </p:cNvPr>
            <p:cNvGrpSpPr/>
            <p:nvPr/>
          </p:nvGrpSpPr>
          <p:grpSpPr>
            <a:xfrm>
              <a:off x="2683027" y="1956692"/>
              <a:ext cx="3059851" cy="1544791"/>
              <a:chOff x="2683027" y="1956692"/>
              <a:chExt cx="3059851" cy="1544791"/>
            </a:xfrm>
          </p:grpSpPr>
          <p:sp>
            <p:nvSpPr>
              <p:cNvPr id="153" name="任意形状 152">
                <a:extLst>
                  <a:ext uri="{FF2B5EF4-FFF2-40B4-BE49-F238E27FC236}">
                    <a16:creationId xmlns:a16="http://schemas.microsoft.com/office/drawing/2014/main" id="{85E0BA94-04A4-E9B2-0AB4-DB5A231DFE77}"/>
                  </a:ext>
                </a:extLst>
              </p:cNvPr>
              <p:cNvSpPr/>
              <p:nvPr/>
            </p:nvSpPr>
            <p:spPr>
              <a:xfrm>
                <a:off x="3691054" y="2286000"/>
                <a:ext cx="2051824" cy="1215483"/>
              </a:xfrm>
              <a:custGeom>
                <a:avLst/>
                <a:gdLst>
                  <a:gd name="connsiteX0" fmla="*/ 2051824 w 2051824"/>
                  <a:gd name="connsiteY0" fmla="*/ 1215483 h 1215483"/>
                  <a:gd name="connsiteX1" fmla="*/ 1694985 w 2051824"/>
                  <a:gd name="connsiteY1" fmla="*/ 1059366 h 1215483"/>
                  <a:gd name="connsiteX2" fmla="*/ 390292 w 2051824"/>
                  <a:gd name="connsiteY2" fmla="*/ 959005 h 1215483"/>
                  <a:gd name="connsiteX3" fmla="*/ 0 w 2051824"/>
                  <a:gd name="connsiteY3" fmla="*/ 0 h 121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1824" h="1215483">
                    <a:moveTo>
                      <a:pt x="2051824" y="1215483"/>
                    </a:moveTo>
                    <a:cubicBezTo>
                      <a:pt x="2011865" y="1158797"/>
                      <a:pt x="1971907" y="1102112"/>
                      <a:pt x="1694985" y="1059366"/>
                    </a:cubicBezTo>
                    <a:cubicBezTo>
                      <a:pt x="1418063" y="1016620"/>
                      <a:pt x="672789" y="1135566"/>
                      <a:pt x="390292" y="959005"/>
                    </a:cubicBezTo>
                    <a:cubicBezTo>
                      <a:pt x="107795" y="782444"/>
                      <a:pt x="53897" y="391222"/>
                      <a:pt x="0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4" name="圆角矩形 153">
                <a:extLst>
                  <a:ext uri="{FF2B5EF4-FFF2-40B4-BE49-F238E27FC236}">
                    <a16:creationId xmlns:a16="http://schemas.microsoft.com/office/drawing/2014/main" id="{766423BB-B85C-0639-8105-3189EB01D9DB}"/>
                  </a:ext>
                </a:extLst>
              </p:cNvPr>
              <p:cNvSpPr/>
              <p:nvPr/>
            </p:nvSpPr>
            <p:spPr>
              <a:xfrm>
                <a:off x="2683027" y="1956692"/>
                <a:ext cx="1800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Incomplete Signature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9187A470-0A5D-B6C3-ADA1-DBACAA77202D}"/>
                </a:ext>
              </a:extLst>
            </p:cNvPr>
            <p:cNvGrpSpPr/>
            <p:nvPr/>
          </p:nvGrpSpPr>
          <p:grpSpPr>
            <a:xfrm>
              <a:off x="1623868" y="1458182"/>
              <a:ext cx="864000" cy="1563798"/>
              <a:chOff x="1623868" y="1458182"/>
              <a:chExt cx="864000" cy="1563798"/>
            </a:xfrm>
          </p:grpSpPr>
          <p:sp>
            <p:nvSpPr>
              <p:cNvPr id="155" name="圆角矩形 154">
                <a:extLst>
                  <a:ext uri="{FF2B5EF4-FFF2-40B4-BE49-F238E27FC236}">
                    <a16:creationId xmlns:a16="http://schemas.microsoft.com/office/drawing/2014/main" id="{208CF1DE-DB9F-246D-76E6-7F193BA65B4B}"/>
                  </a:ext>
                </a:extLst>
              </p:cNvPr>
              <p:cNvSpPr/>
              <p:nvPr/>
            </p:nvSpPr>
            <p:spPr>
              <a:xfrm>
                <a:off x="1623868" y="1458182"/>
                <a:ext cx="864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Relation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57" name="任意形状 156">
                <a:extLst>
                  <a:ext uri="{FF2B5EF4-FFF2-40B4-BE49-F238E27FC236}">
                    <a16:creationId xmlns:a16="http://schemas.microsoft.com/office/drawing/2014/main" id="{AB010F85-F057-29D5-B448-F19A8382CE67}"/>
                  </a:ext>
                </a:extLst>
              </p:cNvPr>
              <p:cNvSpPr/>
              <p:nvPr/>
            </p:nvSpPr>
            <p:spPr>
              <a:xfrm>
                <a:off x="1717288" y="1795346"/>
                <a:ext cx="379141" cy="1226634"/>
              </a:xfrm>
              <a:custGeom>
                <a:avLst/>
                <a:gdLst>
                  <a:gd name="connsiteX0" fmla="*/ 0 w 379141"/>
                  <a:gd name="connsiteY0" fmla="*/ 1226634 h 1226634"/>
                  <a:gd name="connsiteX1" fmla="*/ 312234 w 379141"/>
                  <a:gd name="connsiteY1" fmla="*/ 936703 h 1226634"/>
                  <a:gd name="connsiteX2" fmla="*/ 379141 w 379141"/>
                  <a:gd name="connsiteY2" fmla="*/ 0 h 122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9141" h="1226634">
                    <a:moveTo>
                      <a:pt x="0" y="1226634"/>
                    </a:moveTo>
                    <a:cubicBezTo>
                      <a:pt x="124522" y="1183888"/>
                      <a:pt x="249044" y="1141142"/>
                      <a:pt x="312234" y="936703"/>
                    </a:cubicBezTo>
                    <a:cubicBezTo>
                      <a:pt x="375424" y="732264"/>
                      <a:pt x="377282" y="366132"/>
                      <a:pt x="379141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60" name="圆角矩形 159">
              <a:extLst>
                <a:ext uri="{FF2B5EF4-FFF2-40B4-BE49-F238E27FC236}">
                  <a16:creationId xmlns:a16="http://schemas.microsoft.com/office/drawing/2014/main" id="{A8CD2F8B-0557-6032-848E-4FF58CA9D2C9}"/>
                </a:ext>
              </a:extLst>
            </p:cNvPr>
            <p:cNvSpPr/>
            <p:nvPr/>
          </p:nvSpPr>
          <p:spPr>
            <a:xfrm>
              <a:off x="137839" y="5003949"/>
              <a:ext cx="1584000" cy="324000"/>
            </a:xfrm>
            <a:prstGeom prst="round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Complete Signature</a:t>
              </a:r>
              <a:endParaRPr kumimoji="1" lang="zh-CN" altLang="en-US" sz="11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61" name="任意形状 160">
              <a:extLst>
                <a:ext uri="{FF2B5EF4-FFF2-40B4-BE49-F238E27FC236}">
                  <a16:creationId xmlns:a16="http://schemas.microsoft.com/office/drawing/2014/main" id="{767A5617-2A11-A41B-3790-7187AF04C30E}"/>
                </a:ext>
              </a:extLst>
            </p:cNvPr>
            <p:cNvSpPr/>
            <p:nvPr/>
          </p:nvSpPr>
          <p:spPr>
            <a:xfrm>
              <a:off x="869795" y="4538546"/>
              <a:ext cx="1081668" cy="468352"/>
            </a:xfrm>
            <a:custGeom>
              <a:avLst/>
              <a:gdLst>
                <a:gd name="connsiteX0" fmla="*/ 1081668 w 1081668"/>
                <a:gd name="connsiteY0" fmla="*/ 0 h 468352"/>
                <a:gd name="connsiteX1" fmla="*/ 936703 w 1081668"/>
                <a:gd name="connsiteY1" fmla="*/ 167269 h 468352"/>
                <a:gd name="connsiteX2" fmla="*/ 278781 w 1081668"/>
                <a:gd name="connsiteY2" fmla="*/ 256478 h 468352"/>
                <a:gd name="connsiteX3" fmla="*/ 0 w 1081668"/>
                <a:gd name="connsiteY3" fmla="*/ 468352 h 46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1668" h="468352">
                  <a:moveTo>
                    <a:pt x="1081668" y="0"/>
                  </a:moveTo>
                  <a:cubicBezTo>
                    <a:pt x="1076092" y="62261"/>
                    <a:pt x="1070517" y="124523"/>
                    <a:pt x="936703" y="167269"/>
                  </a:cubicBezTo>
                  <a:cubicBezTo>
                    <a:pt x="802889" y="210015"/>
                    <a:pt x="434898" y="206298"/>
                    <a:pt x="278781" y="256478"/>
                  </a:cubicBezTo>
                  <a:cubicBezTo>
                    <a:pt x="122664" y="306658"/>
                    <a:pt x="61332" y="387505"/>
                    <a:pt x="0" y="468352"/>
                  </a:cubicBezTo>
                </a:path>
              </a:pathLst>
            </a:custGeom>
            <a:noFill/>
            <a:ln>
              <a:solidFill>
                <a:srgbClr val="11574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08534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38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4570122" y="734390"/>
            <a:ext cx="71481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3966E52F-228E-DCCE-B760-309169DC4F8F}"/>
              </a:ext>
            </a:extLst>
          </p:cNvPr>
          <p:cNvGrpSpPr/>
          <p:nvPr/>
        </p:nvGrpSpPr>
        <p:grpSpPr>
          <a:xfrm>
            <a:off x="5645554" y="1798931"/>
            <a:ext cx="5730968" cy="1974321"/>
            <a:chOff x="5645554" y="1798931"/>
            <a:chExt cx="5730968" cy="197432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1314761-0CA1-79CE-2929-67711396477C}"/>
                </a:ext>
              </a:extLst>
            </p:cNvPr>
            <p:cNvSpPr txBox="1"/>
            <p:nvPr/>
          </p:nvSpPr>
          <p:spPr>
            <a:xfrm>
              <a:off x="6095201" y="2854627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5C8E853-86E4-A690-2079-4023ACAED8DF}"/>
                </a:ext>
              </a:extLst>
            </p:cNvPr>
            <p:cNvSpPr txBox="1"/>
            <p:nvPr/>
          </p:nvSpPr>
          <p:spPr>
            <a:xfrm>
              <a:off x="10340661" y="2850614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1E79899-4E0C-EB52-090E-82CA433A150B}"/>
                </a:ext>
              </a:extLst>
            </p:cNvPr>
            <p:cNvSpPr txBox="1"/>
            <p:nvPr/>
          </p:nvSpPr>
          <p:spPr>
            <a:xfrm>
              <a:off x="8251995" y="2850614"/>
              <a:ext cx="8931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456DB66-309D-EDB9-ACFD-50A1E3538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38592" y="2127283"/>
              <a:ext cx="720000" cy="72000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89E466B-C1F6-AFD4-07FD-E014193E2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98592" y="2127283"/>
              <a:ext cx="720000" cy="7200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6C39B976-149F-B224-FD08-CBAFB53A2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78592" y="2132764"/>
              <a:ext cx="720000" cy="720000"/>
            </a:xfrm>
            <a:prstGeom prst="rect">
              <a:avLst/>
            </a:prstGeom>
          </p:spPr>
        </p:pic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4546E935-31E5-7E1C-FF66-325CF4C79824}"/>
                </a:ext>
              </a:extLst>
            </p:cNvPr>
            <p:cNvGrpSpPr/>
            <p:nvPr/>
          </p:nvGrpSpPr>
          <p:grpSpPr>
            <a:xfrm>
              <a:off x="6898592" y="2385080"/>
              <a:ext cx="1440000" cy="252000"/>
              <a:chOff x="6688547" y="3676960"/>
              <a:chExt cx="2880000" cy="252000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FD16BA28-D538-1A7F-368D-FBCB57E460B1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59FADF2-8FF7-C27A-949E-15C2FEB4FF6C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68495A9-C143-D6C4-2469-3F679CE314E5}"/>
                </a:ext>
              </a:extLst>
            </p:cNvPr>
            <p:cNvGrpSpPr/>
            <p:nvPr/>
          </p:nvGrpSpPr>
          <p:grpSpPr>
            <a:xfrm flipH="1">
              <a:off x="9058592" y="2366764"/>
              <a:ext cx="1440000" cy="252000"/>
              <a:chOff x="6688547" y="3676960"/>
              <a:chExt cx="2880000" cy="252000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50C6D140-93B7-0752-B52D-73ED593566C9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51349F83-AA0A-1185-C27F-F2CF4C330C3A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53ADC3C8-D15A-DDCD-773D-DDDA0C0F3585}"/>
                </a:ext>
              </a:extLst>
            </p:cNvPr>
            <p:cNvGrpSpPr/>
            <p:nvPr/>
          </p:nvGrpSpPr>
          <p:grpSpPr>
            <a:xfrm>
              <a:off x="6967770" y="2156937"/>
              <a:ext cx="1304544" cy="216000"/>
              <a:chOff x="6949482" y="3460404"/>
              <a:chExt cx="1304544" cy="216000"/>
            </a:xfrm>
          </p:grpSpPr>
          <p:cxnSp>
            <p:nvCxnSpPr>
              <p:cNvPr id="27" name="直线连接符 26">
                <a:extLst>
                  <a:ext uri="{FF2B5EF4-FFF2-40B4-BE49-F238E27FC236}">
                    <a16:creationId xmlns:a16="http://schemas.microsoft.com/office/drawing/2014/main" id="{1D5825D2-286B-068F-BB77-FA29EC713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连接符 27">
                <a:extLst>
                  <a:ext uri="{FF2B5EF4-FFF2-40B4-BE49-F238E27FC236}">
                    <a16:creationId xmlns:a16="http://schemas.microsoft.com/office/drawing/2014/main" id="{3D683FCB-BD78-8BDE-566C-A68E7288E0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线箭头连接符 28">
                <a:extLst>
                  <a:ext uri="{FF2B5EF4-FFF2-40B4-BE49-F238E27FC236}">
                    <a16:creationId xmlns:a16="http://schemas.microsoft.com/office/drawing/2014/main" id="{771BBDD3-A5B1-CCA7-98CB-88DB4AB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28B63F6E-5892-EBC5-F920-2C9F35021AEC}"/>
                </a:ext>
              </a:extLst>
            </p:cNvPr>
            <p:cNvGrpSpPr/>
            <p:nvPr/>
          </p:nvGrpSpPr>
          <p:grpSpPr>
            <a:xfrm>
              <a:off x="9122387" y="2143388"/>
              <a:ext cx="1304544" cy="216000"/>
              <a:chOff x="6949482" y="3460404"/>
              <a:chExt cx="1304544" cy="216000"/>
            </a:xfrm>
          </p:grpSpPr>
          <p:cxnSp>
            <p:nvCxnSpPr>
              <p:cNvPr id="22" name="直线连接符 21">
                <a:extLst>
                  <a:ext uri="{FF2B5EF4-FFF2-40B4-BE49-F238E27FC236}">
                    <a16:creationId xmlns:a16="http://schemas.microsoft.com/office/drawing/2014/main" id="{EA20DD52-5C32-B173-39BE-A6D2EC298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线连接符 22">
                <a:extLst>
                  <a:ext uri="{FF2B5EF4-FFF2-40B4-BE49-F238E27FC236}">
                    <a16:creationId xmlns:a16="http://schemas.microsoft.com/office/drawing/2014/main" id="{4C8A2723-8954-2D97-A0EF-BA0B628419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箭头连接符 25">
                <a:extLst>
                  <a:ext uri="{FF2B5EF4-FFF2-40B4-BE49-F238E27FC236}">
                    <a16:creationId xmlns:a16="http://schemas.microsoft.com/office/drawing/2014/main" id="{4775EA01-8B94-78F1-45FE-F319C6F211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肘形连接符 17">
              <a:extLst>
                <a:ext uri="{FF2B5EF4-FFF2-40B4-BE49-F238E27FC236}">
                  <a16:creationId xmlns:a16="http://schemas.microsoft.com/office/drawing/2014/main" id="{9AE6884C-ED7B-D2BE-5FB5-5EAB874D532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696586" y="1031174"/>
              <a:ext cx="4013" cy="4320000"/>
            </a:xfrm>
            <a:prstGeom prst="bentConnector3">
              <a:avLst>
                <a:gd name="adj1" fmla="val 57964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D3D1E18-7968-1B60-8B25-6F4B0F4BCC2A}"/>
                </a:ext>
              </a:extLst>
            </p:cNvPr>
            <p:cNvSpPr txBox="1"/>
            <p:nvPr/>
          </p:nvSpPr>
          <p:spPr>
            <a:xfrm>
              <a:off x="7225276" y="3434698"/>
              <a:ext cx="2946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3. com(m),com(y),puzzle(y)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B55ADABB-B640-B286-081B-A1E0B8920328}"/>
                    </a:ext>
                  </a:extLst>
                </p:cNvPr>
                <p:cNvSpPr txBox="1"/>
                <p:nvPr/>
              </p:nvSpPr>
              <p:spPr>
                <a:xfrm>
                  <a:off x="9050454" y="2837411"/>
                  <a:ext cx="144840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1.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1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B55ADABB-B640-B286-081B-A1E0B89203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0454" y="2837411"/>
                  <a:ext cx="1448409" cy="338554"/>
                </a:xfrm>
                <a:prstGeom prst="rect">
                  <a:avLst/>
                </a:prstGeom>
                <a:blipFill>
                  <a:blip r:embed="rId8"/>
                  <a:stretch>
                    <a:fillRect l="-1739" t="-3571" b="-2142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4943D48D-AC62-33C1-83AC-05C9761984F3}"/>
                    </a:ext>
                  </a:extLst>
                </p:cNvPr>
                <p:cNvSpPr txBox="1"/>
                <p:nvPr/>
              </p:nvSpPr>
              <p:spPr>
                <a:xfrm>
                  <a:off x="5645554" y="1798931"/>
                  <a:ext cx="322607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4. com(m),com(y),puzzle(y),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2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4943D48D-AC62-33C1-83AC-05C9761984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5554" y="1798931"/>
                  <a:ext cx="3226076" cy="338554"/>
                </a:xfrm>
                <a:prstGeom prst="rect">
                  <a:avLst/>
                </a:prstGeom>
                <a:blipFill>
                  <a:blip r:embed="rId9"/>
                  <a:stretch>
                    <a:fillRect t="-3571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513C432A-96B5-3358-94AA-59440ED4D389}"/>
                </a:ext>
              </a:extLst>
            </p:cNvPr>
            <p:cNvGrpSpPr/>
            <p:nvPr/>
          </p:nvGrpSpPr>
          <p:grpSpPr>
            <a:xfrm flipH="1" flipV="1">
              <a:off x="9130252" y="2609097"/>
              <a:ext cx="1304544" cy="216000"/>
              <a:chOff x="6949482" y="3460404"/>
              <a:chExt cx="1304544" cy="216000"/>
            </a:xfrm>
          </p:grpSpPr>
          <p:cxnSp>
            <p:nvCxnSpPr>
              <p:cNvPr id="41" name="直线连接符 40">
                <a:extLst>
                  <a:ext uri="{FF2B5EF4-FFF2-40B4-BE49-F238E27FC236}">
                    <a16:creationId xmlns:a16="http://schemas.microsoft.com/office/drawing/2014/main" id="{63894D30-16F0-A906-BC41-902DD6F258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线连接符 41">
                <a:extLst>
                  <a:ext uri="{FF2B5EF4-FFF2-40B4-BE49-F238E27FC236}">
                    <a16:creationId xmlns:a16="http://schemas.microsoft.com/office/drawing/2014/main" id="{B343BC1F-6E8E-CA2E-06F7-9A9CD331C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E93E9C79-E784-F59C-21D1-D494F75A95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FC16CD0-08E3-5444-1669-4A4DE349B7A5}"/>
                </a:ext>
              </a:extLst>
            </p:cNvPr>
            <p:cNvSpPr txBox="1"/>
            <p:nvPr/>
          </p:nvSpPr>
          <p:spPr>
            <a:xfrm>
              <a:off x="8921410" y="1818383"/>
              <a:ext cx="21130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2. com(y),puzzle(y)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F7D80E1F-08EA-7A46-D41D-18D9067F8A22}"/>
              </a:ext>
            </a:extLst>
          </p:cNvPr>
          <p:cNvGrpSpPr/>
          <p:nvPr/>
        </p:nvGrpSpPr>
        <p:grpSpPr>
          <a:xfrm>
            <a:off x="48632" y="1458182"/>
            <a:ext cx="5862079" cy="4624005"/>
            <a:chOff x="48632" y="1458182"/>
            <a:chExt cx="5862079" cy="4624005"/>
          </a:xfrm>
        </p:grpSpPr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716FBD97-DF4F-A524-D9C9-A63639E004F1}"/>
                </a:ext>
              </a:extLst>
            </p:cNvPr>
            <p:cNvGrpSpPr/>
            <p:nvPr/>
          </p:nvGrpSpPr>
          <p:grpSpPr>
            <a:xfrm>
              <a:off x="734430" y="2127283"/>
              <a:ext cx="4608690" cy="1065898"/>
              <a:chOff x="734430" y="2127283"/>
              <a:chExt cx="4608690" cy="1065898"/>
            </a:xfrm>
          </p:grpSpPr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1E13F35A-8827-4A88-4590-7013D6CF2D9B}"/>
                  </a:ext>
                </a:extLst>
              </p:cNvPr>
              <p:cNvGrpSpPr/>
              <p:nvPr/>
            </p:nvGrpSpPr>
            <p:grpSpPr>
              <a:xfrm>
                <a:off x="734430" y="2127283"/>
                <a:ext cx="1110817" cy="1065898"/>
                <a:chOff x="734430" y="2127283"/>
                <a:chExt cx="1110817" cy="1065898"/>
              </a:xfrm>
            </p:grpSpPr>
            <p:pic>
              <p:nvPicPr>
                <p:cNvPr id="74" name="图片 73">
                  <a:extLst>
                    <a:ext uri="{FF2B5EF4-FFF2-40B4-BE49-F238E27FC236}">
                      <a16:creationId xmlns:a16="http://schemas.microsoft.com/office/drawing/2014/main" id="{B6096B35-0E2B-B1AE-A423-0D6EBD32D9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9839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d>
                              <m:dPr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𝑌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𝑦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∈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7757A664-2DF7-3C51-8F4E-F5819ADF1030}"/>
                  </a:ext>
                </a:extLst>
              </p:cNvPr>
              <p:cNvGrpSpPr/>
              <p:nvPr/>
            </p:nvGrpSpPr>
            <p:grpSpPr>
              <a:xfrm>
                <a:off x="4411711" y="2127283"/>
                <a:ext cx="931409" cy="1065898"/>
                <a:chOff x="4411711" y="2127283"/>
                <a:chExt cx="931409" cy="1065898"/>
              </a:xfrm>
            </p:grpSpPr>
            <p:pic>
              <p:nvPicPr>
                <p:cNvPr id="75" name="图片 74">
                  <a:extLst>
                    <a:ext uri="{FF2B5EF4-FFF2-40B4-BE49-F238E27FC236}">
                      <a16:creationId xmlns:a16="http://schemas.microsoft.com/office/drawing/2014/main" id="{DC1600BA-3434-269A-23E5-4837EA8575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26325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(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𝑝𝑘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)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b="-1071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2D38E7D0-64D0-D790-4EEB-F6FD367EE8E0}"/>
                </a:ext>
              </a:extLst>
            </p:cNvPr>
            <p:cNvGrpSpPr/>
            <p:nvPr/>
          </p:nvGrpSpPr>
          <p:grpSpPr>
            <a:xfrm>
              <a:off x="2678775" y="3260483"/>
              <a:ext cx="3231936" cy="504487"/>
              <a:chOff x="2678775" y="3260483"/>
              <a:chExt cx="3231936" cy="504487"/>
            </a:xfrm>
          </p:grpSpPr>
          <p:grpSp>
            <p:nvGrpSpPr>
              <p:cNvPr id="117" name="组合 116">
                <a:extLst>
                  <a:ext uri="{FF2B5EF4-FFF2-40B4-BE49-F238E27FC236}">
                    <a16:creationId xmlns:a16="http://schemas.microsoft.com/office/drawing/2014/main" id="{088D915F-7F6B-AA59-446E-13B2B2563D04}"/>
                  </a:ext>
                </a:extLst>
              </p:cNvPr>
              <p:cNvGrpSpPr/>
              <p:nvPr/>
            </p:nvGrpSpPr>
            <p:grpSpPr>
              <a:xfrm>
                <a:off x="2678775" y="3260483"/>
                <a:ext cx="720000" cy="341807"/>
                <a:chOff x="2678775" y="3260483"/>
                <a:chExt cx="720000" cy="341807"/>
              </a:xfrm>
            </p:grpSpPr>
            <p:cxnSp>
              <p:nvCxnSpPr>
                <p:cNvPr id="88" name="直线箭头连接符 87">
                  <a:extLst>
                    <a:ext uri="{FF2B5EF4-FFF2-40B4-BE49-F238E27FC236}">
                      <a16:creationId xmlns:a16="http://schemas.microsoft.com/office/drawing/2014/main" id="{09C5F9A5-A0E9-310C-630C-8E9EFDFC0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78775" y="3602290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/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PreSig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 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acc>
                          <m:accPr>
                            <m:chr m:val="̂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accPr>
                          <m:e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acc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606" t="-3571" b="-1785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3" name="直线箭头连接符 102">
              <a:extLst>
                <a:ext uri="{FF2B5EF4-FFF2-40B4-BE49-F238E27FC236}">
                  <a16:creationId xmlns:a16="http://schemas.microsoft.com/office/drawing/2014/main" id="{AD422C73-52E9-498C-D6C5-7F393BD6A050}"/>
                </a:ext>
              </a:extLst>
            </p:cNvPr>
            <p:cNvCxnSpPr>
              <a:cxnSpLocks/>
              <a:stCxn id="101" idx="2"/>
            </p:cNvCxnSpPr>
            <p:nvPr/>
          </p:nvCxnSpPr>
          <p:spPr>
            <a:xfrm>
              <a:off x="1289837" y="4609348"/>
              <a:ext cx="1532063" cy="9328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1727E514-9D13-1CE4-D69D-7910C6270C4F}"/>
                </a:ext>
              </a:extLst>
            </p:cNvPr>
            <p:cNvGrpSpPr/>
            <p:nvPr/>
          </p:nvGrpSpPr>
          <p:grpSpPr>
            <a:xfrm>
              <a:off x="869334" y="5542187"/>
              <a:ext cx="4338882" cy="540000"/>
              <a:chOff x="420148" y="5331441"/>
              <a:chExt cx="4338882" cy="540000"/>
            </a:xfrm>
          </p:grpSpPr>
          <p:sp>
            <p:nvSpPr>
              <p:cNvPr id="78" name="立方体 77">
                <a:extLst>
                  <a:ext uri="{FF2B5EF4-FFF2-40B4-BE49-F238E27FC236}">
                    <a16:creationId xmlns:a16="http://schemas.microsoft.com/office/drawing/2014/main" id="{57A50AE6-8BD6-A845-B5CB-859843C45A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0148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79" name="立方体 78">
                <a:extLst>
                  <a:ext uri="{FF2B5EF4-FFF2-40B4-BE49-F238E27FC236}">
                    <a16:creationId xmlns:a16="http://schemas.microsoft.com/office/drawing/2014/main" id="{9971F186-7B4B-E765-F3E6-E4549712251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72906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0" name="立方体 79">
                <a:extLst>
                  <a:ext uri="{FF2B5EF4-FFF2-40B4-BE49-F238E27FC236}">
                    <a16:creationId xmlns:a16="http://schemas.microsoft.com/office/drawing/2014/main" id="{3D9F610E-915D-1D16-617B-D473D972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23234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1" name="右箭头 80">
                <a:extLst>
                  <a:ext uri="{FF2B5EF4-FFF2-40B4-BE49-F238E27FC236}">
                    <a16:creationId xmlns:a16="http://schemas.microsoft.com/office/drawing/2014/main" id="{CA658260-87E2-6E0D-D18D-EF1D01D16F97}"/>
                  </a:ext>
                </a:extLst>
              </p:cNvPr>
              <p:cNvSpPr/>
              <p:nvPr/>
            </p:nvSpPr>
            <p:spPr>
              <a:xfrm>
                <a:off x="1022527" y="5605910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2" name="右箭头 81">
                <a:extLst>
                  <a:ext uri="{FF2B5EF4-FFF2-40B4-BE49-F238E27FC236}">
                    <a16:creationId xmlns:a16="http://schemas.microsoft.com/office/drawing/2014/main" id="{3D76D978-11C9-F79E-0F90-9E06A6FFC0B1}"/>
                  </a:ext>
                </a:extLst>
              </p:cNvPr>
              <p:cNvSpPr/>
              <p:nvPr/>
            </p:nvSpPr>
            <p:spPr>
              <a:xfrm>
                <a:off x="1975285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3" name="立方体 82">
                <a:extLst>
                  <a:ext uri="{FF2B5EF4-FFF2-40B4-BE49-F238E27FC236}">
                    <a16:creationId xmlns:a16="http://schemas.microsoft.com/office/drawing/2014/main" id="{82340A72-0C37-6044-5EF9-E00ECAE77D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1132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4" name="右箭头 83">
                <a:extLst>
                  <a:ext uri="{FF2B5EF4-FFF2-40B4-BE49-F238E27FC236}">
                    <a16:creationId xmlns:a16="http://schemas.microsoft.com/office/drawing/2014/main" id="{BA12D367-2A8B-632D-DAD1-7104A1426659}"/>
                  </a:ext>
                </a:extLst>
              </p:cNvPr>
              <p:cNvSpPr/>
              <p:nvPr/>
            </p:nvSpPr>
            <p:spPr>
              <a:xfrm>
                <a:off x="2923183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2" name="立方体 111">
                <a:extLst>
                  <a:ext uri="{FF2B5EF4-FFF2-40B4-BE49-F238E27FC236}">
                    <a16:creationId xmlns:a16="http://schemas.microsoft.com/office/drawing/2014/main" id="{08F628AD-F7B3-540A-147E-C1C61C1969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19030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3" name="右箭头 112">
                <a:extLst>
                  <a:ext uri="{FF2B5EF4-FFF2-40B4-BE49-F238E27FC236}">
                    <a16:creationId xmlns:a16="http://schemas.microsoft.com/office/drawing/2014/main" id="{3E69B68C-6955-5473-7260-ACAFB591E2A7}"/>
                  </a:ext>
                </a:extLst>
              </p:cNvPr>
              <p:cNvSpPr/>
              <p:nvPr/>
            </p:nvSpPr>
            <p:spPr>
              <a:xfrm>
                <a:off x="3871081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32" name="直线箭头连接符 131">
              <a:extLst>
                <a:ext uri="{FF2B5EF4-FFF2-40B4-BE49-F238E27FC236}">
                  <a16:creationId xmlns:a16="http://schemas.microsoft.com/office/drawing/2014/main" id="{8B05BA17-9233-80D9-5C8F-77E704030CAA}"/>
                </a:ext>
              </a:extLst>
            </p:cNvPr>
            <p:cNvCxnSpPr>
              <a:cxnSpLocks/>
              <a:endCxn id="133" idx="2"/>
            </p:cNvCxnSpPr>
            <p:nvPr/>
          </p:nvCxnSpPr>
          <p:spPr>
            <a:xfrm flipV="1">
              <a:off x="3372369" y="4440071"/>
              <a:ext cx="1497873" cy="11021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2" name="组合 141">
              <a:extLst>
                <a:ext uri="{FF2B5EF4-FFF2-40B4-BE49-F238E27FC236}">
                  <a16:creationId xmlns:a16="http://schemas.microsoft.com/office/drawing/2014/main" id="{262ADBE2-EE47-24FB-5E3B-24FCBE35844F}"/>
                </a:ext>
              </a:extLst>
            </p:cNvPr>
            <p:cNvGrpSpPr/>
            <p:nvPr/>
          </p:nvGrpSpPr>
          <p:grpSpPr>
            <a:xfrm>
              <a:off x="48632" y="3919496"/>
              <a:ext cx="5685019" cy="689852"/>
              <a:chOff x="48632" y="3919496"/>
              <a:chExt cx="5685019" cy="689852"/>
            </a:xfrm>
          </p:grpSpPr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82F25784-1FFD-818B-C31C-1749725AF8B4}"/>
                  </a:ext>
                </a:extLst>
              </p:cNvPr>
              <p:cNvGrpSpPr/>
              <p:nvPr/>
            </p:nvGrpSpPr>
            <p:grpSpPr>
              <a:xfrm>
                <a:off x="2678775" y="3919496"/>
                <a:ext cx="720000" cy="338554"/>
                <a:chOff x="2678775" y="4064459"/>
                <a:chExt cx="720000" cy="338554"/>
              </a:xfrm>
            </p:grpSpPr>
            <p:cxnSp>
              <p:nvCxnSpPr>
                <p:cNvPr id="90" name="直线箭头连接符 89">
                  <a:extLst>
                    <a:ext uri="{FF2B5EF4-FFF2-40B4-BE49-F238E27FC236}">
                      <a16:creationId xmlns:a16="http://schemas.microsoft.com/office/drawing/2014/main" id="{4327471D-BA2A-73A9-367D-12F4EA11ED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78775" y="4403013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36BA818E-ECE5-8808-8B36-C45F89896BDE}"/>
                  </a:ext>
                </a:extLst>
              </p:cNvPr>
              <p:cNvGrpSpPr/>
              <p:nvPr/>
            </p:nvGrpSpPr>
            <p:grpSpPr>
              <a:xfrm>
                <a:off x="48632" y="3932240"/>
                <a:ext cx="2482411" cy="677108"/>
                <a:chOff x="48632" y="3844298"/>
                <a:chExt cx="2482411" cy="677108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PreVfy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𝑚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𝑝𝑘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𝑌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f>
                            <m:fPr>
                              <m:type m:val="lin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0</m:t>
                              </m:r>
                            </m:num>
                            <m:den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den>
                          </m:f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l="-508" t="-107143" r="-2538" b="-17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Adapt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𝑦</m:t>
                              </m:r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𝜎</m:t>
                          </m:r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1527" t="-3704" b="-222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/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ea typeface="Alibaba PuHuiTi 3.0 55 Regular" pitchFamily="18" charset="-122"/>
                        <a:cs typeface="Alibaba PuHuiTi 3.0 55 Regular" pitchFamily="18" charset="-122"/>
                      </a:rPr>
                      <a:t>Extract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𝑦</m:t>
                        </m:r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l="-1460" t="-7407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/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/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/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24C82129-88FD-7C5C-9A38-EF59D93CE331}"/>
                </a:ext>
              </a:extLst>
            </p:cNvPr>
            <p:cNvGrpSpPr/>
            <p:nvPr/>
          </p:nvGrpSpPr>
          <p:grpSpPr>
            <a:xfrm>
              <a:off x="2683027" y="1956692"/>
              <a:ext cx="3059851" cy="1544791"/>
              <a:chOff x="2683027" y="1956692"/>
              <a:chExt cx="3059851" cy="1544791"/>
            </a:xfrm>
          </p:grpSpPr>
          <p:sp>
            <p:nvSpPr>
              <p:cNvPr id="153" name="任意形状 152">
                <a:extLst>
                  <a:ext uri="{FF2B5EF4-FFF2-40B4-BE49-F238E27FC236}">
                    <a16:creationId xmlns:a16="http://schemas.microsoft.com/office/drawing/2014/main" id="{85E0BA94-04A4-E9B2-0AB4-DB5A231DFE77}"/>
                  </a:ext>
                </a:extLst>
              </p:cNvPr>
              <p:cNvSpPr/>
              <p:nvPr/>
            </p:nvSpPr>
            <p:spPr>
              <a:xfrm>
                <a:off x="3691054" y="2286000"/>
                <a:ext cx="2051824" cy="1215483"/>
              </a:xfrm>
              <a:custGeom>
                <a:avLst/>
                <a:gdLst>
                  <a:gd name="connsiteX0" fmla="*/ 2051824 w 2051824"/>
                  <a:gd name="connsiteY0" fmla="*/ 1215483 h 1215483"/>
                  <a:gd name="connsiteX1" fmla="*/ 1694985 w 2051824"/>
                  <a:gd name="connsiteY1" fmla="*/ 1059366 h 1215483"/>
                  <a:gd name="connsiteX2" fmla="*/ 390292 w 2051824"/>
                  <a:gd name="connsiteY2" fmla="*/ 959005 h 1215483"/>
                  <a:gd name="connsiteX3" fmla="*/ 0 w 2051824"/>
                  <a:gd name="connsiteY3" fmla="*/ 0 h 121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1824" h="1215483">
                    <a:moveTo>
                      <a:pt x="2051824" y="1215483"/>
                    </a:moveTo>
                    <a:cubicBezTo>
                      <a:pt x="2011865" y="1158797"/>
                      <a:pt x="1971907" y="1102112"/>
                      <a:pt x="1694985" y="1059366"/>
                    </a:cubicBezTo>
                    <a:cubicBezTo>
                      <a:pt x="1418063" y="1016620"/>
                      <a:pt x="672789" y="1135566"/>
                      <a:pt x="390292" y="959005"/>
                    </a:cubicBezTo>
                    <a:cubicBezTo>
                      <a:pt x="107795" y="782444"/>
                      <a:pt x="53897" y="391222"/>
                      <a:pt x="0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4" name="圆角矩形 153">
                <a:extLst>
                  <a:ext uri="{FF2B5EF4-FFF2-40B4-BE49-F238E27FC236}">
                    <a16:creationId xmlns:a16="http://schemas.microsoft.com/office/drawing/2014/main" id="{766423BB-B85C-0639-8105-3189EB01D9DB}"/>
                  </a:ext>
                </a:extLst>
              </p:cNvPr>
              <p:cNvSpPr/>
              <p:nvPr/>
            </p:nvSpPr>
            <p:spPr>
              <a:xfrm>
                <a:off x="2683027" y="1956692"/>
                <a:ext cx="1800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Incomplete Signature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9187A470-0A5D-B6C3-ADA1-DBACAA77202D}"/>
                </a:ext>
              </a:extLst>
            </p:cNvPr>
            <p:cNvGrpSpPr/>
            <p:nvPr/>
          </p:nvGrpSpPr>
          <p:grpSpPr>
            <a:xfrm>
              <a:off x="1623868" y="1458182"/>
              <a:ext cx="864000" cy="1563798"/>
              <a:chOff x="1623868" y="1458182"/>
              <a:chExt cx="864000" cy="1563798"/>
            </a:xfrm>
          </p:grpSpPr>
          <p:sp>
            <p:nvSpPr>
              <p:cNvPr id="155" name="圆角矩形 154">
                <a:extLst>
                  <a:ext uri="{FF2B5EF4-FFF2-40B4-BE49-F238E27FC236}">
                    <a16:creationId xmlns:a16="http://schemas.microsoft.com/office/drawing/2014/main" id="{208CF1DE-DB9F-246D-76E6-7F193BA65B4B}"/>
                  </a:ext>
                </a:extLst>
              </p:cNvPr>
              <p:cNvSpPr/>
              <p:nvPr/>
            </p:nvSpPr>
            <p:spPr>
              <a:xfrm>
                <a:off x="1623868" y="1458182"/>
                <a:ext cx="864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Relation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57" name="任意形状 156">
                <a:extLst>
                  <a:ext uri="{FF2B5EF4-FFF2-40B4-BE49-F238E27FC236}">
                    <a16:creationId xmlns:a16="http://schemas.microsoft.com/office/drawing/2014/main" id="{AB010F85-F057-29D5-B448-F19A8382CE67}"/>
                  </a:ext>
                </a:extLst>
              </p:cNvPr>
              <p:cNvSpPr/>
              <p:nvPr/>
            </p:nvSpPr>
            <p:spPr>
              <a:xfrm>
                <a:off x="1717288" y="1795346"/>
                <a:ext cx="379141" cy="1226634"/>
              </a:xfrm>
              <a:custGeom>
                <a:avLst/>
                <a:gdLst>
                  <a:gd name="connsiteX0" fmla="*/ 0 w 379141"/>
                  <a:gd name="connsiteY0" fmla="*/ 1226634 h 1226634"/>
                  <a:gd name="connsiteX1" fmla="*/ 312234 w 379141"/>
                  <a:gd name="connsiteY1" fmla="*/ 936703 h 1226634"/>
                  <a:gd name="connsiteX2" fmla="*/ 379141 w 379141"/>
                  <a:gd name="connsiteY2" fmla="*/ 0 h 122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9141" h="1226634">
                    <a:moveTo>
                      <a:pt x="0" y="1226634"/>
                    </a:moveTo>
                    <a:cubicBezTo>
                      <a:pt x="124522" y="1183888"/>
                      <a:pt x="249044" y="1141142"/>
                      <a:pt x="312234" y="936703"/>
                    </a:cubicBezTo>
                    <a:cubicBezTo>
                      <a:pt x="375424" y="732264"/>
                      <a:pt x="377282" y="366132"/>
                      <a:pt x="379141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60" name="圆角矩形 159">
              <a:extLst>
                <a:ext uri="{FF2B5EF4-FFF2-40B4-BE49-F238E27FC236}">
                  <a16:creationId xmlns:a16="http://schemas.microsoft.com/office/drawing/2014/main" id="{A8CD2F8B-0557-6032-848E-4FF58CA9D2C9}"/>
                </a:ext>
              </a:extLst>
            </p:cNvPr>
            <p:cNvSpPr/>
            <p:nvPr/>
          </p:nvSpPr>
          <p:spPr>
            <a:xfrm>
              <a:off x="137839" y="5003949"/>
              <a:ext cx="1584000" cy="324000"/>
            </a:xfrm>
            <a:prstGeom prst="round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Complete Signature</a:t>
              </a:r>
              <a:endParaRPr kumimoji="1" lang="zh-CN" altLang="en-US" sz="11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61" name="任意形状 160">
              <a:extLst>
                <a:ext uri="{FF2B5EF4-FFF2-40B4-BE49-F238E27FC236}">
                  <a16:creationId xmlns:a16="http://schemas.microsoft.com/office/drawing/2014/main" id="{767A5617-2A11-A41B-3790-7187AF04C30E}"/>
                </a:ext>
              </a:extLst>
            </p:cNvPr>
            <p:cNvSpPr/>
            <p:nvPr/>
          </p:nvSpPr>
          <p:spPr>
            <a:xfrm>
              <a:off x="869795" y="4538546"/>
              <a:ext cx="1081668" cy="468352"/>
            </a:xfrm>
            <a:custGeom>
              <a:avLst/>
              <a:gdLst>
                <a:gd name="connsiteX0" fmla="*/ 1081668 w 1081668"/>
                <a:gd name="connsiteY0" fmla="*/ 0 h 468352"/>
                <a:gd name="connsiteX1" fmla="*/ 936703 w 1081668"/>
                <a:gd name="connsiteY1" fmla="*/ 167269 h 468352"/>
                <a:gd name="connsiteX2" fmla="*/ 278781 w 1081668"/>
                <a:gd name="connsiteY2" fmla="*/ 256478 h 468352"/>
                <a:gd name="connsiteX3" fmla="*/ 0 w 1081668"/>
                <a:gd name="connsiteY3" fmla="*/ 468352 h 46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1668" h="468352">
                  <a:moveTo>
                    <a:pt x="1081668" y="0"/>
                  </a:moveTo>
                  <a:cubicBezTo>
                    <a:pt x="1076092" y="62261"/>
                    <a:pt x="1070517" y="124523"/>
                    <a:pt x="936703" y="167269"/>
                  </a:cubicBezTo>
                  <a:cubicBezTo>
                    <a:pt x="802889" y="210015"/>
                    <a:pt x="434898" y="206298"/>
                    <a:pt x="278781" y="256478"/>
                  </a:cubicBezTo>
                  <a:cubicBezTo>
                    <a:pt x="122664" y="306658"/>
                    <a:pt x="61332" y="387505"/>
                    <a:pt x="0" y="468352"/>
                  </a:cubicBezTo>
                </a:path>
              </a:pathLst>
            </a:custGeom>
            <a:noFill/>
            <a:ln>
              <a:solidFill>
                <a:srgbClr val="11574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54208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39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4570122" y="734390"/>
            <a:ext cx="71481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2DEAC0D-8B2D-DA8A-3574-F6064192937B}"/>
              </a:ext>
            </a:extLst>
          </p:cNvPr>
          <p:cNvGrpSpPr/>
          <p:nvPr/>
        </p:nvGrpSpPr>
        <p:grpSpPr>
          <a:xfrm>
            <a:off x="6178592" y="4661900"/>
            <a:ext cx="5039999" cy="900000"/>
            <a:chOff x="6178592" y="4406704"/>
            <a:chExt cx="5039999" cy="900000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C55760A-2EDE-3265-E31D-F233FF8A8066}"/>
                </a:ext>
              </a:extLst>
            </p:cNvPr>
            <p:cNvSpPr/>
            <p:nvPr/>
          </p:nvSpPr>
          <p:spPr>
            <a:xfrm>
              <a:off x="6178592" y="4406704"/>
              <a:ext cx="5039999" cy="900000"/>
            </a:xfrm>
            <a:prstGeom prst="rect">
              <a:avLst/>
            </a:prstGeom>
            <a:solidFill>
              <a:srgbClr val="C00000">
                <a:alpha val="9804"/>
              </a:srgbClr>
            </a:solidFill>
            <a:ln>
              <a:solidFill>
                <a:srgbClr val="C0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417596"/>
                        <a:gd name="connsiteY0" fmla="*/ 0 h 976650"/>
                        <a:gd name="connsiteX1" fmla="*/ 463848 w 4417596"/>
                        <a:gd name="connsiteY1" fmla="*/ 0 h 976650"/>
                        <a:gd name="connsiteX2" fmla="*/ 971871 w 4417596"/>
                        <a:gd name="connsiteY2" fmla="*/ 0 h 976650"/>
                        <a:gd name="connsiteX3" fmla="*/ 1435719 w 4417596"/>
                        <a:gd name="connsiteY3" fmla="*/ 0 h 976650"/>
                        <a:gd name="connsiteX4" fmla="*/ 2032094 w 4417596"/>
                        <a:gd name="connsiteY4" fmla="*/ 0 h 976650"/>
                        <a:gd name="connsiteX5" fmla="*/ 2584294 w 4417596"/>
                        <a:gd name="connsiteY5" fmla="*/ 0 h 976650"/>
                        <a:gd name="connsiteX6" fmla="*/ 3136493 w 4417596"/>
                        <a:gd name="connsiteY6" fmla="*/ 0 h 976650"/>
                        <a:gd name="connsiteX7" fmla="*/ 3777045 w 4417596"/>
                        <a:gd name="connsiteY7" fmla="*/ 0 h 976650"/>
                        <a:gd name="connsiteX8" fmla="*/ 4417596 w 4417596"/>
                        <a:gd name="connsiteY8" fmla="*/ 0 h 976650"/>
                        <a:gd name="connsiteX9" fmla="*/ 4417596 w 4417596"/>
                        <a:gd name="connsiteY9" fmla="*/ 459026 h 976650"/>
                        <a:gd name="connsiteX10" fmla="*/ 4417596 w 4417596"/>
                        <a:gd name="connsiteY10" fmla="*/ 976650 h 976650"/>
                        <a:gd name="connsiteX11" fmla="*/ 3997924 w 4417596"/>
                        <a:gd name="connsiteY11" fmla="*/ 976650 h 976650"/>
                        <a:gd name="connsiteX12" fmla="*/ 3534077 w 4417596"/>
                        <a:gd name="connsiteY12" fmla="*/ 976650 h 976650"/>
                        <a:gd name="connsiteX13" fmla="*/ 2937701 w 4417596"/>
                        <a:gd name="connsiteY13" fmla="*/ 976650 h 976650"/>
                        <a:gd name="connsiteX14" fmla="*/ 2297150 w 4417596"/>
                        <a:gd name="connsiteY14" fmla="*/ 976650 h 976650"/>
                        <a:gd name="connsiteX15" fmla="*/ 1789126 w 4417596"/>
                        <a:gd name="connsiteY15" fmla="*/ 976650 h 976650"/>
                        <a:gd name="connsiteX16" fmla="*/ 1148575 w 4417596"/>
                        <a:gd name="connsiteY16" fmla="*/ 976650 h 976650"/>
                        <a:gd name="connsiteX17" fmla="*/ 684727 w 4417596"/>
                        <a:gd name="connsiteY17" fmla="*/ 976650 h 976650"/>
                        <a:gd name="connsiteX18" fmla="*/ 0 w 4417596"/>
                        <a:gd name="connsiteY18" fmla="*/ 976650 h 976650"/>
                        <a:gd name="connsiteX19" fmla="*/ 0 w 4417596"/>
                        <a:gd name="connsiteY19" fmla="*/ 517625 h 976650"/>
                        <a:gd name="connsiteX20" fmla="*/ 0 w 4417596"/>
                        <a:gd name="connsiteY20" fmla="*/ 0 h 976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417596" h="976650" fill="none" extrusionOk="0">
                          <a:moveTo>
                            <a:pt x="0" y="0"/>
                          </a:moveTo>
                          <a:cubicBezTo>
                            <a:pt x="94183" y="-34929"/>
                            <a:pt x="362044" y="14727"/>
                            <a:pt x="463848" y="0"/>
                          </a:cubicBezTo>
                          <a:cubicBezTo>
                            <a:pt x="565652" y="-14727"/>
                            <a:pt x="746639" y="1557"/>
                            <a:pt x="971871" y="0"/>
                          </a:cubicBezTo>
                          <a:cubicBezTo>
                            <a:pt x="1197103" y="-1557"/>
                            <a:pt x="1309395" y="18416"/>
                            <a:pt x="1435719" y="0"/>
                          </a:cubicBezTo>
                          <a:cubicBezTo>
                            <a:pt x="1562043" y="-18416"/>
                            <a:pt x="1747874" y="49416"/>
                            <a:pt x="2032094" y="0"/>
                          </a:cubicBezTo>
                          <a:cubicBezTo>
                            <a:pt x="2316314" y="-49416"/>
                            <a:pt x="2408608" y="58716"/>
                            <a:pt x="2584294" y="0"/>
                          </a:cubicBezTo>
                          <a:cubicBezTo>
                            <a:pt x="2759980" y="-58716"/>
                            <a:pt x="2924024" y="23406"/>
                            <a:pt x="3136493" y="0"/>
                          </a:cubicBezTo>
                          <a:cubicBezTo>
                            <a:pt x="3348962" y="-23406"/>
                            <a:pt x="3604526" y="42665"/>
                            <a:pt x="3777045" y="0"/>
                          </a:cubicBezTo>
                          <a:cubicBezTo>
                            <a:pt x="3949564" y="-42665"/>
                            <a:pt x="4274089" y="16769"/>
                            <a:pt x="4417596" y="0"/>
                          </a:cubicBezTo>
                          <a:cubicBezTo>
                            <a:pt x="4418998" y="191896"/>
                            <a:pt x="4395577" y="298781"/>
                            <a:pt x="4417596" y="459026"/>
                          </a:cubicBezTo>
                          <a:cubicBezTo>
                            <a:pt x="4439615" y="619271"/>
                            <a:pt x="4396788" y="719191"/>
                            <a:pt x="4417596" y="976650"/>
                          </a:cubicBezTo>
                          <a:cubicBezTo>
                            <a:pt x="4278943" y="1004185"/>
                            <a:pt x="4142387" y="955430"/>
                            <a:pt x="3997924" y="976650"/>
                          </a:cubicBezTo>
                          <a:cubicBezTo>
                            <a:pt x="3853461" y="997870"/>
                            <a:pt x="3732311" y="930908"/>
                            <a:pt x="3534077" y="976650"/>
                          </a:cubicBezTo>
                          <a:cubicBezTo>
                            <a:pt x="3335843" y="1022392"/>
                            <a:pt x="3191293" y="938492"/>
                            <a:pt x="2937701" y="976650"/>
                          </a:cubicBezTo>
                          <a:cubicBezTo>
                            <a:pt x="2684109" y="1014808"/>
                            <a:pt x="2568160" y="907081"/>
                            <a:pt x="2297150" y="976650"/>
                          </a:cubicBezTo>
                          <a:cubicBezTo>
                            <a:pt x="2026140" y="1046219"/>
                            <a:pt x="1892627" y="931573"/>
                            <a:pt x="1789126" y="976650"/>
                          </a:cubicBezTo>
                          <a:cubicBezTo>
                            <a:pt x="1685625" y="1021727"/>
                            <a:pt x="1381744" y="976390"/>
                            <a:pt x="1148575" y="976650"/>
                          </a:cubicBezTo>
                          <a:cubicBezTo>
                            <a:pt x="915406" y="976910"/>
                            <a:pt x="886661" y="944254"/>
                            <a:pt x="684727" y="976650"/>
                          </a:cubicBezTo>
                          <a:cubicBezTo>
                            <a:pt x="482793" y="1009046"/>
                            <a:pt x="156155" y="940956"/>
                            <a:pt x="0" y="976650"/>
                          </a:cubicBezTo>
                          <a:cubicBezTo>
                            <a:pt x="-19571" y="750255"/>
                            <a:pt x="52704" y="662881"/>
                            <a:pt x="0" y="517625"/>
                          </a:cubicBezTo>
                          <a:cubicBezTo>
                            <a:pt x="-52704" y="372370"/>
                            <a:pt x="44338" y="157648"/>
                            <a:pt x="0" y="0"/>
                          </a:cubicBezTo>
                          <a:close/>
                        </a:path>
                        <a:path w="4417596" h="976650" stroke="0" extrusionOk="0">
                          <a:moveTo>
                            <a:pt x="0" y="0"/>
                          </a:moveTo>
                          <a:cubicBezTo>
                            <a:pt x="236725" y="-29319"/>
                            <a:pt x="329756" y="52321"/>
                            <a:pt x="508024" y="0"/>
                          </a:cubicBezTo>
                          <a:cubicBezTo>
                            <a:pt x="686292" y="-52321"/>
                            <a:pt x="767230" y="11242"/>
                            <a:pt x="927695" y="0"/>
                          </a:cubicBezTo>
                          <a:cubicBezTo>
                            <a:pt x="1088160" y="-11242"/>
                            <a:pt x="1356402" y="9199"/>
                            <a:pt x="1568247" y="0"/>
                          </a:cubicBezTo>
                          <a:cubicBezTo>
                            <a:pt x="1780092" y="-9199"/>
                            <a:pt x="1822842" y="21330"/>
                            <a:pt x="2076270" y="0"/>
                          </a:cubicBezTo>
                          <a:cubicBezTo>
                            <a:pt x="2329698" y="-21330"/>
                            <a:pt x="2420454" y="38674"/>
                            <a:pt x="2584294" y="0"/>
                          </a:cubicBezTo>
                          <a:cubicBezTo>
                            <a:pt x="2748134" y="-38674"/>
                            <a:pt x="2911475" y="32145"/>
                            <a:pt x="3224845" y="0"/>
                          </a:cubicBezTo>
                          <a:cubicBezTo>
                            <a:pt x="3538215" y="-32145"/>
                            <a:pt x="3544462" y="31016"/>
                            <a:pt x="3688693" y="0"/>
                          </a:cubicBezTo>
                          <a:cubicBezTo>
                            <a:pt x="3832924" y="-31016"/>
                            <a:pt x="4222218" y="16710"/>
                            <a:pt x="4417596" y="0"/>
                          </a:cubicBezTo>
                          <a:cubicBezTo>
                            <a:pt x="4438773" y="184691"/>
                            <a:pt x="4394184" y="294609"/>
                            <a:pt x="4417596" y="507858"/>
                          </a:cubicBezTo>
                          <a:cubicBezTo>
                            <a:pt x="4441008" y="721107"/>
                            <a:pt x="4373644" y="850533"/>
                            <a:pt x="4417596" y="976650"/>
                          </a:cubicBezTo>
                          <a:cubicBezTo>
                            <a:pt x="4220742" y="1014514"/>
                            <a:pt x="4038244" y="912063"/>
                            <a:pt x="3865397" y="976650"/>
                          </a:cubicBezTo>
                          <a:cubicBezTo>
                            <a:pt x="3692550" y="1041237"/>
                            <a:pt x="3602719" y="922069"/>
                            <a:pt x="3357373" y="976650"/>
                          </a:cubicBezTo>
                          <a:cubicBezTo>
                            <a:pt x="3112027" y="1031231"/>
                            <a:pt x="2980343" y="933754"/>
                            <a:pt x="2716822" y="976650"/>
                          </a:cubicBezTo>
                          <a:cubicBezTo>
                            <a:pt x="2453301" y="1019546"/>
                            <a:pt x="2325167" y="917711"/>
                            <a:pt x="2076270" y="976650"/>
                          </a:cubicBezTo>
                          <a:cubicBezTo>
                            <a:pt x="1827373" y="1035589"/>
                            <a:pt x="1798275" y="970639"/>
                            <a:pt x="1612423" y="976650"/>
                          </a:cubicBezTo>
                          <a:cubicBezTo>
                            <a:pt x="1426571" y="982661"/>
                            <a:pt x="1178767" y="919767"/>
                            <a:pt x="1060223" y="976650"/>
                          </a:cubicBezTo>
                          <a:cubicBezTo>
                            <a:pt x="941679" y="1033533"/>
                            <a:pt x="250497" y="959597"/>
                            <a:pt x="0" y="976650"/>
                          </a:cubicBezTo>
                          <a:cubicBezTo>
                            <a:pt x="-42399" y="878798"/>
                            <a:pt x="1161" y="706467"/>
                            <a:pt x="0" y="488325"/>
                          </a:cubicBezTo>
                          <a:cubicBezTo>
                            <a:pt x="-1161" y="270184"/>
                            <a:pt x="4843" y="20143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12C156C-2212-9ABD-CDF7-9E359B245756}"/>
                </a:ext>
              </a:extLst>
            </p:cNvPr>
            <p:cNvSpPr txBox="1"/>
            <p:nvPr/>
          </p:nvSpPr>
          <p:spPr>
            <a:xfrm>
              <a:off x="6886304" y="4687427"/>
              <a:ext cx="3820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如果恶意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修改交易金额的承诺？</a:t>
              </a:r>
            </a:p>
          </p:txBody>
        </p:sp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DBC44033-70F0-6791-D10A-BFD7E2C28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48760" y="4586704"/>
              <a:ext cx="540000" cy="540000"/>
            </a:xfrm>
            <a:prstGeom prst="rect">
              <a:avLst/>
            </a:prstGeom>
          </p:spPr>
        </p:pic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3966E52F-228E-DCCE-B760-309169DC4F8F}"/>
              </a:ext>
            </a:extLst>
          </p:cNvPr>
          <p:cNvGrpSpPr/>
          <p:nvPr/>
        </p:nvGrpSpPr>
        <p:grpSpPr>
          <a:xfrm>
            <a:off x="5645554" y="1798931"/>
            <a:ext cx="5730968" cy="1974321"/>
            <a:chOff x="5645554" y="1798931"/>
            <a:chExt cx="5730968" cy="1974321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1314761-0CA1-79CE-2929-67711396477C}"/>
                </a:ext>
              </a:extLst>
            </p:cNvPr>
            <p:cNvSpPr txBox="1"/>
            <p:nvPr/>
          </p:nvSpPr>
          <p:spPr>
            <a:xfrm>
              <a:off x="6095201" y="2854627"/>
              <a:ext cx="8867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5C8E853-86E4-A690-2079-4023ACAED8DF}"/>
                </a:ext>
              </a:extLst>
            </p:cNvPr>
            <p:cNvSpPr txBox="1"/>
            <p:nvPr/>
          </p:nvSpPr>
          <p:spPr>
            <a:xfrm>
              <a:off x="10340661" y="2850614"/>
              <a:ext cx="10358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1E79899-4E0C-EB52-090E-82CA433A150B}"/>
                </a:ext>
              </a:extLst>
            </p:cNvPr>
            <p:cNvSpPr txBox="1"/>
            <p:nvPr/>
          </p:nvSpPr>
          <p:spPr>
            <a:xfrm>
              <a:off x="8251995" y="2850614"/>
              <a:ext cx="8931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endParaRPr kumimoji="1" lang="zh-CN" altLang="en-US" sz="16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456DB66-309D-EDB9-ACFD-50A1E3538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38592" y="2127283"/>
              <a:ext cx="720000" cy="72000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89E466B-C1F6-AFD4-07FD-E014193E2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98592" y="2127283"/>
              <a:ext cx="720000" cy="7200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6C39B976-149F-B224-FD08-CBAFB53A2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78592" y="2132764"/>
              <a:ext cx="720000" cy="720000"/>
            </a:xfrm>
            <a:prstGeom prst="rect">
              <a:avLst/>
            </a:prstGeom>
          </p:spPr>
        </p:pic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4546E935-31E5-7E1C-FF66-325CF4C79824}"/>
                </a:ext>
              </a:extLst>
            </p:cNvPr>
            <p:cNvGrpSpPr/>
            <p:nvPr/>
          </p:nvGrpSpPr>
          <p:grpSpPr>
            <a:xfrm>
              <a:off x="6898592" y="2385080"/>
              <a:ext cx="1440000" cy="252000"/>
              <a:chOff x="6688547" y="3676960"/>
              <a:chExt cx="2880000" cy="252000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FD16BA28-D538-1A7F-368D-FBCB57E460B1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459FADF2-8FF7-C27A-949E-15C2FEB4FF6C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68495A9-C143-D6C4-2469-3F679CE314E5}"/>
                </a:ext>
              </a:extLst>
            </p:cNvPr>
            <p:cNvGrpSpPr/>
            <p:nvPr/>
          </p:nvGrpSpPr>
          <p:grpSpPr>
            <a:xfrm flipH="1">
              <a:off x="9058592" y="2366764"/>
              <a:ext cx="1440000" cy="252000"/>
              <a:chOff x="6688547" y="3676960"/>
              <a:chExt cx="2880000" cy="252000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50C6D140-93B7-0752-B52D-73ED593566C9}"/>
                  </a:ext>
                </a:extLst>
              </p:cNvPr>
              <p:cNvSpPr/>
              <p:nvPr/>
            </p:nvSpPr>
            <p:spPr>
              <a:xfrm>
                <a:off x="6688547" y="3676960"/>
                <a:ext cx="1440000" cy="252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51349F83-AA0A-1185-C27F-F2CF4C330C3A}"/>
                  </a:ext>
                </a:extLst>
              </p:cNvPr>
              <p:cNvSpPr/>
              <p:nvPr/>
            </p:nvSpPr>
            <p:spPr>
              <a:xfrm>
                <a:off x="8128547" y="3676960"/>
                <a:ext cx="1440000" cy="25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53ADC3C8-D15A-DDCD-773D-DDDA0C0F3585}"/>
                </a:ext>
              </a:extLst>
            </p:cNvPr>
            <p:cNvGrpSpPr/>
            <p:nvPr/>
          </p:nvGrpSpPr>
          <p:grpSpPr>
            <a:xfrm>
              <a:off x="6967770" y="2156937"/>
              <a:ext cx="1304544" cy="216000"/>
              <a:chOff x="6949482" y="3460404"/>
              <a:chExt cx="1304544" cy="216000"/>
            </a:xfrm>
          </p:grpSpPr>
          <p:cxnSp>
            <p:nvCxnSpPr>
              <p:cNvPr id="27" name="直线连接符 26">
                <a:extLst>
                  <a:ext uri="{FF2B5EF4-FFF2-40B4-BE49-F238E27FC236}">
                    <a16:creationId xmlns:a16="http://schemas.microsoft.com/office/drawing/2014/main" id="{1D5825D2-286B-068F-BB77-FA29EC713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连接符 27">
                <a:extLst>
                  <a:ext uri="{FF2B5EF4-FFF2-40B4-BE49-F238E27FC236}">
                    <a16:creationId xmlns:a16="http://schemas.microsoft.com/office/drawing/2014/main" id="{3D683FCB-BD78-8BDE-566C-A68E7288E0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线箭头连接符 28">
                <a:extLst>
                  <a:ext uri="{FF2B5EF4-FFF2-40B4-BE49-F238E27FC236}">
                    <a16:creationId xmlns:a16="http://schemas.microsoft.com/office/drawing/2014/main" id="{771BBDD3-A5B1-CCA7-98CB-88DB4AB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28B63F6E-5892-EBC5-F920-2C9F35021AEC}"/>
                </a:ext>
              </a:extLst>
            </p:cNvPr>
            <p:cNvGrpSpPr/>
            <p:nvPr/>
          </p:nvGrpSpPr>
          <p:grpSpPr>
            <a:xfrm>
              <a:off x="9122387" y="2143388"/>
              <a:ext cx="1304544" cy="216000"/>
              <a:chOff x="6949482" y="3460404"/>
              <a:chExt cx="1304544" cy="216000"/>
            </a:xfrm>
          </p:grpSpPr>
          <p:cxnSp>
            <p:nvCxnSpPr>
              <p:cNvPr id="22" name="直线连接符 21">
                <a:extLst>
                  <a:ext uri="{FF2B5EF4-FFF2-40B4-BE49-F238E27FC236}">
                    <a16:creationId xmlns:a16="http://schemas.microsoft.com/office/drawing/2014/main" id="{EA20DD52-5C32-B173-39BE-A6D2EC2981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线连接符 22">
                <a:extLst>
                  <a:ext uri="{FF2B5EF4-FFF2-40B4-BE49-F238E27FC236}">
                    <a16:creationId xmlns:a16="http://schemas.microsoft.com/office/drawing/2014/main" id="{4C8A2723-8954-2D97-A0EF-BA0B628419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箭头连接符 25">
                <a:extLst>
                  <a:ext uri="{FF2B5EF4-FFF2-40B4-BE49-F238E27FC236}">
                    <a16:creationId xmlns:a16="http://schemas.microsoft.com/office/drawing/2014/main" id="{4775EA01-8B94-78F1-45FE-F319C6F211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肘形连接符 17">
              <a:extLst>
                <a:ext uri="{FF2B5EF4-FFF2-40B4-BE49-F238E27FC236}">
                  <a16:creationId xmlns:a16="http://schemas.microsoft.com/office/drawing/2014/main" id="{9AE6884C-ED7B-D2BE-5FB5-5EAB874D532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696586" y="1031174"/>
              <a:ext cx="4013" cy="4320000"/>
            </a:xfrm>
            <a:prstGeom prst="bentConnector3">
              <a:avLst>
                <a:gd name="adj1" fmla="val 57964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D3D1E18-7968-1B60-8B25-6F4B0F4BCC2A}"/>
                </a:ext>
              </a:extLst>
            </p:cNvPr>
            <p:cNvSpPr txBox="1"/>
            <p:nvPr/>
          </p:nvSpPr>
          <p:spPr>
            <a:xfrm>
              <a:off x="7225276" y="3434698"/>
              <a:ext cx="2946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3. com(m),com(y),puzzle(y)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B55ADABB-B640-B286-081B-A1E0B8920328}"/>
                    </a:ext>
                  </a:extLst>
                </p:cNvPr>
                <p:cNvSpPr txBox="1"/>
                <p:nvPr/>
              </p:nvSpPr>
              <p:spPr>
                <a:xfrm>
                  <a:off x="9050454" y="2837411"/>
                  <a:ext cx="144840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1. com(m),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1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B55ADABB-B640-B286-081B-A1E0B892032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0454" y="2837411"/>
                  <a:ext cx="1448409" cy="338554"/>
                </a:xfrm>
                <a:prstGeom prst="rect">
                  <a:avLst/>
                </a:prstGeom>
                <a:blipFill>
                  <a:blip r:embed="rId8"/>
                  <a:stretch>
                    <a:fillRect l="-1739" t="-3571" b="-2142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4943D48D-AC62-33C1-83AC-05C9761984F3}"/>
                    </a:ext>
                  </a:extLst>
                </p:cNvPr>
                <p:cNvSpPr txBox="1"/>
                <p:nvPr/>
              </p:nvSpPr>
              <p:spPr>
                <a:xfrm>
                  <a:off x="5645554" y="1798931"/>
                  <a:ext cx="322607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4. com(m),com(y),puzzle(y),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𝜋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2</m:t>
                          </m:r>
                        </m:sub>
                      </m:sSub>
                    </m:oMath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4943D48D-AC62-33C1-83AC-05C9761984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5554" y="1798931"/>
                  <a:ext cx="3226076" cy="338554"/>
                </a:xfrm>
                <a:prstGeom prst="rect">
                  <a:avLst/>
                </a:prstGeom>
                <a:blipFill>
                  <a:blip r:embed="rId9"/>
                  <a:stretch>
                    <a:fillRect t="-3571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513C432A-96B5-3358-94AA-59440ED4D389}"/>
                </a:ext>
              </a:extLst>
            </p:cNvPr>
            <p:cNvGrpSpPr/>
            <p:nvPr/>
          </p:nvGrpSpPr>
          <p:grpSpPr>
            <a:xfrm flipH="1" flipV="1">
              <a:off x="9130252" y="2609097"/>
              <a:ext cx="1304544" cy="216000"/>
              <a:chOff x="6949482" y="3460404"/>
              <a:chExt cx="1304544" cy="216000"/>
            </a:xfrm>
          </p:grpSpPr>
          <p:cxnSp>
            <p:nvCxnSpPr>
              <p:cNvPr id="41" name="直线连接符 40">
                <a:extLst>
                  <a:ext uri="{FF2B5EF4-FFF2-40B4-BE49-F238E27FC236}">
                    <a16:creationId xmlns:a16="http://schemas.microsoft.com/office/drawing/2014/main" id="{63894D30-16F0-A906-BC41-902DD6F258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线连接符 41">
                <a:extLst>
                  <a:ext uri="{FF2B5EF4-FFF2-40B4-BE49-F238E27FC236}">
                    <a16:creationId xmlns:a16="http://schemas.microsoft.com/office/drawing/2014/main" id="{B343BC1F-6E8E-CA2E-06F7-9A9CD331C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4026" y="3460404"/>
                <a:ext cx="0" cy="2160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E93E9C79-E784-F59C-21D1-D494F75A95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9482" y="3465576"/>
                <a:ext cx="13045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FC16CD0-08E3-5444-1669-4A4DE349B7A5}"/>
                </a:ext>
              </a:extLst>
            </p:cNvPr>
            <p:cNvSpPr txBox="1"/>
            <p:nvPr/>
          </p:nvSpPr>
          <p:spPr>
            <a:xfrm>
              <a:off x="8921410" y="1818383"/>
              <a:ext cx="21130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2. com(y),puzzle(y)</a:t>
              </a:r>
              <a:endParaRPr kumimoji="1" lang="zh-CN" altLang="en-US" sz="16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F7D80E1F-08EA-7A46-D41D-18D9067F8A22}"/>
              </a:ext>
            </a:extLst>
          </p:cNvPr>
          <p:cNvGrpSpPr/>
          <p:nvPr/>
        </p:nvGrpSpPr>
        <p:grpSpPr>
          <a:xfrm>
            <a:off x="48632" y="1458182"/>
            <a:ext cx="5862079" cy="4624005"/>
            <a:chOff x="48632" y="1458182"/>
            <a:chExt cx="5862079" cy="4624005"/>
          </a:xfrm>
        </p:grpSpPr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716FBD97-DF4F-A524-D9C9-A63639E004F1}"/>
                </a:ext>
              </a:extLst>
            </p:cNvPr>
            <p:cNvGrpSpPr/>
            <p:nvPr/>
          </p:nvGrpSpPr>
          <p:grpSpPr>
            <a:xfrm>
              <a:off x="734430" y="2127283"/>
              <a:ext cx="4608690" cy="1065898"/>
              <a:chOff x="734430" y="2127283"/>
              <a:chExt cx="4608690" cy="1065898"/>
            </a:xfrm>
          </p:grpSpPr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1E13F35A-8827-4A88-4590-7013D6CF2D9B}"/>
                  </a:ext>
                </a:extLst>
              </p:cNvPr>
              <p:cNvGrpSpPr/>
              <p:nvPr/>
            </p:nvGrpSpPr>
            <p:grpSpPr>
              <a:xfrm>
                <a:off x="734430" y="2127283"/>
                <a:ext cx="1110817" cy="1065898"/>
                <a:chOff x="734430" y="2127283"/>
                <a:chExt cx="1110817" cy="1065898"/>
              </a:xfrm>
            </p:grpSpPr>
            <p:pic>
              <p:nvPicPr>
                <p:cNvPr id="74" name="图片 73">
                  <a:extLst>
                    <a:ext uri="{FF2B5EF4-FFF2-40B4-BE49-F238E27FC236}">
                      <a16:creationId xmlns:a16="http://schemas.microsoft.com/office/drawing/2014/main" id="{B6096B35-0E2B-B1AE-A423-0D6EBD32D9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9839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d>
                              <m:dPr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𝑌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𝑦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∈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B94648E2-DE0D-B43C-80B0-10C8B27DC4C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7757A664-2DF7-3C51-8F4E-F5819ADF1030}"/>
                  </a:ext>
                </a:extLst>
              </p:cNvPr>
              <p:cNvGrpSpPr/>
              <p:nvPr/>
            </p:nvGrpSpPr>
            <p:grpSpPr>
              <a:xfrm>
                <a:off x="4411711" y="2127283"/>
                <a:ext cx="931409" cy="1065898"/>
                <a:chOff x="4411711" y="2127283"/>
                <a:chExt cx="931409" cy="1065898"/>
              </a:xfrm>
            </p:grpSpPr>
            <p:pic>
              <p:nvPicPr>
                <p:cNvPr id="75" name="图片 74">
                  <a:extLst>
                    <a:ext uri="{FF2B5EF4-FFF2-40B4-BE49-F238E27FC236}">
                      <a16:creationId xmlns:a16="http://schemas.microsoft.com/office/drawing/2014/main" id="{DC1600BA-3434-269A-23E5-4837EA8575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526325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(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𝑝𝑘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)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7" name="文本框 76">
                      <a:extLst>
                        <a:ext uri="{FF2B5EF4-FFF2-40B4-BE49-F238E27FC236}">
                          <a16:creationId xmlns:a16="http://schemas.microsoft.com/office/drawing/2014/main" id="{C96FE34B-52C5-C8D9-84E3-47019CA3132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b="-1071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2D38E7D0-64D0-D790-4EEB-F6FD367EE8E0}"/>
                </a:ext>
              </a:extLst>
            </p:cNvPr>
            <p:cNvGrpSpPr/>
            <p:nvPr/>
          </p:nvGrpSpPr>
          <p:grpSpPr>
            <a:xfrm>
              <a:off x="2678775" y="3260483"/>
              <a:ext cx="3231936" cy="504487"/>
              <a:chOff x="2678775" y="3260483"/>
              <a:chExt cx="3231936" cy="504487"/>
            </a:xfrm>
          </p:grpSpPr>
          <p:grpSp>
            <p:nvGrpSpPr>
              <p:cNvPr id="117" name="组合 116">
                <a:extLst>
                  <a:ext uri="{FF2B5EF4-FFF2-40B4-BE49-F238E27FC236}">
                    <a16:creationId xmlns:a16="http://schemas.microsoft.com/office/drawing/2014/main" id="{088D915F-7F6B-AA59-446E-13B2B2563D04}"/>
                  </a:ext>
                </a:extLst>
              </p:cNvPr>
              <p:cNvGrpSpPr/>
              <p:nvPr/>
            </p:nvGrpSpPr>
            <p:grpSpPr>
              <a:xfrm>
                <a:off x="2678775" y="3260483"/>
                <a:ext cx="720000" cy="341807"/>
                <a:chOff x="2678775" y="3260483"/>
                <a:chExt cx="720000" cy="341807"/>
              </a:xfrm>
            </p:grpSpPr>
            <p:cxnSp>
              <p:nvCxnSpPr>
                <p:cNvPr id="88" name="直线箭头连接符 87">
                  <a:extLst>
                    <a:ext uri="{FF2B5EF4-FFF2-40B4-BE49-F238E27FC236}">
                      <a16:creationId xmlns:a16="http://schemas.microsoft.com/office/drawing/2014/main" id="{09C5F9A5-A0E9-310C-630C-8E9EFDFC0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78775" y="3602290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9" name="文本框 88">
                      <a:extLst>
                        <a:ext uri="{FF2B5EF4-FFF2-40B4-BE49-F238E27FC236}">
                          <a16:creationId xmlns:a16="http://schemas.microsoft.com/office/drawing/2014/main" id="{A49F72C1-59C6-3941-7E5B-0293B0EE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/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PreSig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 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acc>
                          <m:accPr>
                            <m:chr m:val="̂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accPr>
                          <m:e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acc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00" name="文本框 99">
                    <a:extLst>
                      <a:ext uri="{FF2B5EF4-FFF2-40B4-BE49-F238E27FC236}">
                        <a16:creationId xmlns:a16="http://schemas.microsoft.com/office/drawing/2014/main" id="{085C64D6-E704-58B5-6E3B-3B4B04179BE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606" t="-3571" b="-1785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3" name="直线箭头连接符 102">
              <a:extLst>
                <a:ext uri="{FF2B5EF4-FFF2-40B4-BE49-F238E27FC236}">
                  <a16:creationId xmlns:a16="http://schemas.microsoft.com/office/drawing/2014/main" id="{AD422C73-52E9-498C-D6C5-7F393BD6A050}"/>
                </a:ext>
              </a:extLst>
            </p:cNvPr>
            <p:cNvCxnSpPr>
              <a:cxnSpLocks/>
              <a:stCxn id="101" idx="2"/>
            </p:cNvCxnSpPr>
            <p:nvPr/>
          </p:nvCxnSpPr>
          <p:spPr>
            <a:xfrm>
              <a:off x="1289837" y="4609348"/>
              <a:ext cx="1532063" cy="9328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1727E514-9D13-1CE4-D69D-7910C6270C4F}"/>
                </a:ext>
              </a:extLst>
            </p:cNvPr>
            <p:cNvGrpSpPr/>
            <p:nvPr/>
          </p:nvGrpSpPr>
          <p:grpSpPr>
            <a:xfrm>
              <a:off x="869334" y="5542187"/>
              <a:ext cx="4338882" cy="540000"/>
              <a:chOff x="420148" y="5331441"/>
              <a:chExt cx="4338882" cy="540000"/>
            </a:xfrm>
          </p:grpSpPr>
          <p:sp>
            <p:nvSpPr>
              <p:cNvPr id="78" name="立方体 77">
                <a:extLst>
                  <a:ext uri="{FF2B5EF4-FFF2-40B4-BE49-F238E27FC236}">
                    <a16:creationId xmlns:a16="http://schemas.microsoft.com/office/drawing/2014/main" id="{57A50AE6-8BD6-A845-B5CB-859843C45A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0148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79" name="立方体 78">
                <a:extLst>
                  <a:ext uri="{FF2B5EF4-FFF2-40B4-BE49-F238E27FC236}">
                    <a16:creationId xmlns:a16="http://schemas.microsoft.com/office/drawing/2014/main" id="{9971F186-7B4B-E765-F3E6-E4549712251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72906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0" name="立方体 79">
                <a:extLst>
                  <a:ext uri="{FF2B5EF4-FFF2-40B4-BE49-F238E27FC236}">
                    <a16:creationId xmlns:a16="http://schemas.microsoft.com/office/drawing/2014/main" id="{3D9F610E-915D-1D16-617B-D473D972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23234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1" name="右箭头 80">
                <a:extLst>
                  <a:ext uri="{FF2B5EF4-FFF2-40B4-BE49-F238E27FC236}">
                    <a16:creationId xmlns:a16="http://schemas.microsoft.com/office/drawing/2014/main" id="{CA658260-87E2-6E0D-D18D-EF1D01D16F97}"/>
                  </a:ext>
                </a:extLst>
              </p:cNvPr>
              <p:cNvSpPr/>
              <p:nvPr/>
            </p:nvSpPr>
            <p:spPr>
              <a:xfrm>
                <a:off x="1022527" y="5605910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2" name="右箭头 81">
                <a:extLst>
                  <a:ext uri="{FF2B5EF4-FFF2-40B4-BE49-F238E27FC236}">
                    <a16:creationId xmlns:a16="http://schemas.microsoft.com/office/drawing/2014/main" id="{3D76D978-11C9-F79E-0F90-9E06A6FFC0B1}"/>
                  </a:ext>
                </a:extLst>
              </p:cNvPr>
              <p:cNvSpPr/>
              <p:nvPr/>
            </p:nvSpPr>
            <p:spPr>
              <a:xfrm>
                <a:off x="1975285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3" name="立方体 82">
                <a:extLst>
                  <a:ext uri="{FF2B5EF4-FFF2-40B4-BE49-F238E27FC236}">
                    <a16:creationId xmlns:a16="http://schemas.microsoft.com/office/drawing/2014/main" id="{82340A72-0C37-6044-5EF9-E00ECAE77D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1132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4" name="右箭头 83">
                <a:extLst>
                  <a:ext uri="{FF2B5EF4-FFF2-40B4-BE49-F238E27FC236}">
                    <a16:creationId xmlns:a16="http://schemas.microsoft.com/office/drawing/2014/main" id="{BA12D367-2A8B-632D-DAD1-7104A1426659}"/>
                  </a:ext>
                </a:extLst>
              </p:cNvPr>
              <p:cNvSpPr/>
              <p:nvPr/>
            </p:nvSpPr>
            <p:spPr>
              <a:xfrm>
                <a:off x="2923183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2" name="立方体 111">
                <a:extLst>
                  <a:ext uri="{FF2B5EF4-FFF2-40B4-BE49-F238E27FC236}">
                    <a16:creationId xmlns:a16="http://schemas.microsoft.com/office/drawing/2014/main" id="{08F628AD-F7B3-540A-147E-C1C61C1969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19030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13" name="右箭头 112">
                <a:extLst>
                  <a:ext uri="{FF2B5EF4-FFF2-40B4-BE49-F238E27FC236}">
                    <a16:creationId xmlns:a16="http://schemas.microsoft.com/office/drawing/2014/main" id="{3E69B68C-6955-5473-7260-ACAFB591E2A7}"/>
                  </a:ext>
                </a:extLst>
              </p:cNvPr>
              <p:cNvSpPr/>
              <p:nvPr/>
            </p:nvSpPr>
            <p:spPr>
              <a:xfrm>
                <a:off x="3871081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132" name="直线箭头连接符 131">
              <a:extLst>
                <a:ext uri="{FF2B5EF4-FFF2-40B4-BE49-F238E27FC236}">
                  <a16:creationId xmlns:a16="http://schemas.microsoft.com/office/drawing/2014/main" id="{8B05BA17-9233-80D9-5C8F-77E704030CAA}"/>
                </a:ext>
              </a:extLst>
            </p:cNvPr>
            <p:cNvCxnSpPr>
              <a:cxnSpLocks/>
              <a:endCxn id="133" idx="2"/>
            </p:cNvCxnSpPr>
            <p:nvPr/>
          </p:nvCxnSpPr>
          <p:spPr>
            <a:xfrm flipV="1">
              <a:off x="3372369" y="4440071"/>
              <a:ext cx="1497873" cy="11021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2" name="组合 141">
              <a:extLst>
                <a:ext uri="{FF2B5EF4-FFF2-40B4-BE49-F238E27FC236}">
                  <a16:creationId xmlns:a16="http://schemas.microsoft.com/office/drawing/2014/main" id="{262ADBE2-EE47-24FB-5E3B-24FCBE35844F}"/>
                </a:ext>
              </a:extLst>
            </p:cNvPr>
            <p:cNvGrpSpPr/>
            <p:nvPr/>
          </p:nvGrpSpPr>
          <p:grpSpPr>
            <a:xfrm>
              <a:off x="48632" y="3919496"/>
              <a:ext cx="5685019" cy="689852"/>
              <a:chOff x="48632" y="3919496"/>
              <a:chExt cx="5685019" cy="689852"/>
            </a:xfrm>
          </p:grpSpPr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82F25784-1FFD-818B-C31C-1749725AF8B4}"/>
                  </a:ext>
                </a:extLst>
              </p:cNvPr>
              <p:cNvGrpSpPr/>
              <p:nvPr/>
            </p:nvGrpSpPr>
            <p:grpSpPr>
              <a:xfrm>
                <a:off x="2678775" y="3919496"/>
                <a:ext cx="720000" cy="338554"/>
                <a:chOff x="2678775" y="4064459"/>
                <a:chExt cx="720000" cy="338554"/>
              </a:xfrm>
            </p:grpSpPr>
            <p:cxnSp>
              <p:nvCxnSpPr>
                <p:cNvPr id="90" name="直线箭头连接符 89">
                  <a:extLst>
                    <a:ext uri="{FF2B5EF4-FFF2-40B4-BE49-F238E27FC236}">
                      <a16:creationId xmlns:a16="http://schemas.microsoft.com/office/drawing/2014/main" id="{4327471D-BA2A-73A9-367D-12F4EA11ED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78775" y="4403013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1" name="文本框 90">
                      <a:extLst>
                        <a:ext uri="{FF2B5EF4-FFF2-40B4-BE49-F238E27FC236}">
                          <a16:creationId xmlns:a16="http://schemas.microsoft.com/office/drawing/2014/main" id="{AEA0A4AF-D8C9-2CF5-D4B2-E5C5DBD7C61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36BA818E-ECE5-8808-8B36-C45F89896BDE}"/>
                  </a:ext>
                </a:extLst>
              </p:cNvPr>
              <p:cNvGrpSpPr/>
              <p:nvPr/>
            </p:nvGrpSpPr>
            <p:grpSpPr>
              <a:xfrm>
                <a:off x="48632" y="3932240"/>
                <a:ext cx="2482411" cy="677108"/>
                <a:chOff x="48632" y="3844298"/>
                <a:chExt cx="2482411" cy="677108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PreVfy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𝑚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𝑝𝑘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𝑌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f>
                            <m:fPr>
                              <m:type m:val="lin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0</m:t>
                              </m:r>
                            </m:num>
                            <m:den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den>
                          </m:f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4" name="文本框 93">
                      <a:extLst>
                        <a:ext uri="{FF2B5EF4-FFF2-40B4-BE49-F238E27FC236}">
                          <a16:creationId xmlns:a16="http://schemas.microsoft.com/office/drawing/2014/main" id="{FE7089C0-4873-3DCE-E87C-50D59CFAA98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l="-508" t="-107143" r="-2538" b="-17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Adapt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𝑦</m:t>
                              </m:r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𝜎</m:t>
                          </m:r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D1BC55D5-F1FA-4569-C926-2543A3738C2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1527" t="-3704" b="-222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/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ea typeface="Alibaba PuHuiTi 3.0 55 Regular" pitchFamily="18" charset="-122"/>
                        <a:cs typeface="Alibaba PuHuiTi 3.0 55 Regular" pitchFamily="18" charset="-122"/>
                      </a:rPr>
                      <a:t>Extract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𝑦</m:t>
                        </m:r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33" name="文本框 132">
                    <a:extLst>
                      <a:ext uri="{FF2B5EF4-FFF2-40B4-BE49-F238E27FC236}">
                        <a16:creationId xmlns:a16="http://schemas.microsoft.com/office/drawing/2014/main" id="{AD396CA1-0729-AD9E-9930-01C8CCD26D3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l="-1460" t="-7407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/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A902B378-4B3C-1436-46DE-7D156C6C65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/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FFF6D329-AAF2-B7B6-F37C-3CFB5081A7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/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150" name="文本框 149">
                  <a:extLst>
                    <a:ext uri="{FF2B5EF4-FFF2-40B4-BE49-F238E27FC236}">
                      <a16:creationId xmlns:a16="http://schemas.microsoft.com/office/drawing/2014/main" id="{9AA52005-E280-7DD9-CF0B-8A336A5B54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24C82129-88FD-7C5C-9A38-EF59D93CE331}"/>
                </a:ext>
              </a:extLst>
            </p:cNvPr>
            <p:cNvGrpSpPr/>
            <p:nvPr/>
          </p:nvGrpSpPr>
          <p:grpSpPr>
            <a:xfrm>
              <a:off x="2683027" y="1956692"/>
              <a:ext cx="3059851" cy="1544791"/>
              <a:chOff x="2683027" y="1956692"/>
              <a:chExt cx="3059851" cy="1544791"/>
            </a:xfrm>
          </p:grpSpPr>
          <p:sp>
            <p:nvSpPr>
              <p:cNvPr id="153" name="任意形状 152">
                <a:extLst>
                  <a:ext uri="{FF2B5EF4-FFF2-40B4-BE49-F238E27FC236}">
                    <a16:creationId xmlns:a16="http://schemas.microsoft.com/office/drawing/2014/main" id="{85E0BA94-04A4-E9B2-0AB4-DB5A231DFE77}"/>
                  </a:ext>
                </a:extLst>
              </p:cNvPr>
              <p:cNvSpPr/>
              <p:nvPr/>
            </p:nvSpPr>
            <p:spPr>
              <a:xfrm>
                <a:off x="3691054" y="2286000"/>
                <a:ext cx="2051824" cy="1215483"/>
              </a:xfrm>
              <a:custGeom>
                <a:avLst/>
                <a:gdLst>
                  <a:gd name="connsiteX0" fmla="*/ 2051824 w 2051824"/>
                  <a:gd name="connsiteY0" fmla="*/ 1215483 h 1215483"/>
                  <a:gd name="connsiteX1" fmla="*/ 1694985 w 2051824"/>
                  <a:gd name="connsiteY1" fmla="*/ 1059366 h 1215483"/>
                  <a:gd name="connsiteX2" fmla="*/ 390292 w 2051824"/>
                  <a:gd name="connsiteY2" fmla="*/ 959005 h 1215483"/>
                  <a:gd name="connsiteX3" fmla="*/ 0 w 2051824"/>
                  <a:gd name="connsiteY3" fmla="*/ 0 h 121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1824" h="1215483">
                    <a:moveTo>
                      <a:pt x="2051824" y="1215483"/>
                    </a:moveTo>
                    <a:cubicBezTo>
                      <a:pt x="2011865" y="1158797"/>
                      <a:pt x="1971907" y="1102112"/>
                      <a:pt x="1694985" y="1059366"/>
                    </a:cubicBezTo>
                    <a:cubicBezTo>
                      <a:pt x="1418063" y="1016620"/>
                      <a:pt x="672789" y="1135566"/>
                      <a:pt x="390292" y="959005"/>
                    </a:cubicBezTo>
                    <a:cubicBezTo>
                      <a:pt x="107795" y="782444"/>
                      <a:pt x="53897" y="391222"/>
                      <a:pt x="0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4" name="圆角矩形 153">
                <a:extLst>
                  <a:ext uri="{FF2B5EF4-FFF2-40B4-BE49-F238E27FC236}">
                    <a16:creationId xmlns:a16="http://schemas.microsoft.com/office/drawing/2014/main" id="{766423BB-B85C-0639-8105-3189EB01D9DB}"/>
                  </a:ext>
                </a:extLst>
              </p:cNvPr>
              <p:cNvSpPr/>
              <p:nvPr/>
            </p:nvSpPr>
            <p:spPr>
              <a:xfrm>
                <a:off x="2683027" y="1956692"/>
                <a:ext cx="1800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Incomplete Signature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9187A470-0A5D-B6C3-ADA1-DBACAA77202D}"/>
                </a:ext>
              </a:extLst>
            </p:cNvPr>
            <p:cNvGrpSpPr/>
            <p:nvPr/>
          </p:nvGrpSpPr>
          <p:grpSpPr>
            <a:xfrm>
              <a:off x="1623868" y="1458182"/>
              <a:ext cx="864000" cy="1563798"/>
              <a:chOff x="1623868" y="1458182"/>
              <a:chExt cx="864000" cy="1563798"/>
            </a:xfrm>
          </p:grpSpPr>
          <p:sp>
            <p:nvSpPr>
              <p:cNvPr id="155" name="圆角矩形 154">
                <a:extLst>
                  <a:ext uri="{FF2B5EF4-FFF2-40B4-BE49-F238E27FC236}">
                    <a16:creationId xmlns:a16="http://schemas.microsoft.com/office/drawing/2014/main" id="{208CF1DE-DB9F-246D-76E6-7F193BA65B4B}"/>
                  </a:ext>
                </a:extLst>
              </p:cNvPr>
              <p:cNvSpPr/>
              <p:nvPr/>
            </p:nvSpPr>
            <p:spPr>
              <a:xfrm>
                <a:off x="1623868" y="1458182"/>
                <a:ext cx="864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Relation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157" name="任意形状 156">
                <a:extLst>
                  <a:ext uri="{FF2B5EF4-FFF2-40B4-BE49-F238E27FC236}">
                    <a16:creationId xmlns:a16="http://schemas.microsoft.com/office/drawing/2014/main" id="{AB010F85-F057-29D5-B448-F19A8382CE67}"/>
                  </a:ext>
                </a:extLst>
              </p:cNvPr>
              <p:cNvSpPr/>
              <p:nvPr/>
            </p:nvSpPr>
            <p:spPr>
              <a:xfrm>
                <a:off x="1717288" y="1795346"/>
                <a:ext cx="379141" cy="1226634"/>
              </a:xfrm>
              <a:custGeom>
                <a:avLst/>
                <a:gdLst>
                  <a:gd name="connsiteX0" fmla="*/ 0 w 379141"/>
                  <a:gd name="connsiteY0" fmla="*/ 1226634 h 1226634"/>
                  <a:gd name="connsiteX1" fmla="*/ 312234 w 379141"/>
                  <a:gd name="connsiteY1" fmla="*/ 936703 h 1226634"/>
                  <a:gd name="connsiteX2" fmla="*/ 379141 w 379141"/>
                  <a:gd name="connsiteY2" fmla="*/ 0 h 122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9141" h="1226634">
                    <a:moveTo>
                      <a:pt x="0" y="1226634"/>
                    </a:moveTo>
                    <a:cubicBezTo>
                      <a:pt x="124522" y="1183888"/>
                      <a:pt x="249044" y="1141142"/>
                      <a:pt x="312234" y="936703"/>
                    </a:cubicBezTo>
                    <a:cubicBezTo>
                      <a:pt x="375424" y="732264"/>
                      <a:pt x="377282" y="366132"/>
                      <a:pt x="379141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60" name="圆角矩形 159">
              <a:extLst>
                <a:ext uri="{FF2B5EF4-FFF2-40B4-BE49-F238E27FC236}">
                  <a16:creationId xmlns:a16="http://schemas.microsoft.com/office/drawing/2014/main" id="{A8CD2F8B-0557-6032-848E-4FF58CA9D2C9}"/>
                </a:ext>
              </a:extLst>
            </p:cNvPr>
            <p:cNvSpPr/>
            <p:nvPr/>
          </p:nvSpPr>
          <p:spPr>
            <a:xfrm>
              <a:off x="137839" y="5003949"/>
              <a:ext cx="1584000" cy="324000"/>
            </a:xfrm>
            <a:prstGeom prst="round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Complete Signature</a:t>
              </a:r>
              <a:endParaRPr kumimoji="1" lang="zh-CN" altLang="en-US" sz="11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61" name="任意形状 160">
              <a:extLst>
                <a:ext uri="{FF2B5EF4-FFF2-40B4-BE49-F238E27FC236}">
                  <a16:creationId xmlns:a16="http://schemas.microsoft.com/office/drawing/2014/main" id="{767A5617-2A11-A41B-3790-7187AF04C30E}"/>
                </a:ext>
              </a:extLst>
            </p:cNvPr>
            <p:cNvSpPr/>
            <p:nvPr/>
          </p:nvSpPr>
          <p:spPr>
            <a:xfrm>
              <a:off x="869795" y="4538546"/>
              <a:ext cx="1081668" cy="468352"/>
            </a:xfrm>
            <a:custGeom>
              <a:avLst/>
              <a:gdLst>
                <a:gd name="connsiteX0" fmla="*/ 1081668 w 1081668"/>
                <a:gd name="connsiteY0" fmla="*/ 0 h 468352"/>
                <a:gd name="connsiteX1" fmla="*/ 936703 w 1081668"/>
                <a:gd name="connsiteY1" fmla="*/ 167269 h 468352"/>
                <a:gd name="connsiteX2" fmla="*/ 278781 w 1081668"/>
                <a:gd name="connsiteY2" fmla="*/ 256478 h 468352"/>
                <a:gd name="connsiteX3" fmla="*/ 0 w 1081668"/>
                <a:gd name="connsiteY3" fmla="*/ 468352 h 46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1668" h="468352">
                  <a:moveTo>
                    <a:pt x="1081668" y="0"/>
                  </a:moveTo>
                  <a:cubicBezTo>
                    <a:pt x="1076092" y="62261"/>
                    <a:pt x="1070517" y="124523"/>
                    <a:pt x="936703" y="167269"/>
                  </a:cubicBezTo>
                  <a:cubicBezTo>
                    <a:pt x="802889" y="210015"/>
                    <a:pt x="434898" y="206298"/>
                    <a:pt x="278781" y="256478"/>
                  </a:cubicBezTo>
                  <a:cubicBezTo>
                    <a:pt x="122664" y="306658"/>
                    <a:pt x="61332" y="387505"/>
                    <a:pt x="0" y="468352"/>
                  </a:cubicBezTo>
                </a:path>
              </a:pathLst>
            </a:custGeom>
            <a:noFill/>
            <a:ln>
              <a:solidFill>
                <a:srgbClr val="11574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087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C0B1A-973A-9854-7BDF-9374E4D7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摘要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1AF27-7FBE-6328-B495-7A1599D07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支付通道集线器（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Hub, PCH</a:t>
            </a:r>
            <a:r>
              <a:rPr kumimoji="1" lang="zh-CN" altLang="en-US" dirty="0"/>
              <a:t>）是一种解决区块链 </a:t>
            </a:r>
            <a:r>
              <a:rPr kumimoji="1" lang="en-US" altLang="zh-CN" dirty="0"/>
              <a:t>1.0</a:t>
            </a:r>
            <a:r>
              <a:rPr kumimoji="1" lang="zh-CN" altLang="en-US" dirty="0"/>
              <a:t> 可扩展性的有效方法。它通过中介方（</a:t>
            </a:r>
            <a:r>
              <a:rPr kumimoji="1" lang="en-US" altLang="zh-CN" dirty="0"/>
              <a:t>Tumbler</a:t>
            </a:r>
            <a:r>
              <a:rPr kumimoji="1" lang="zh-CN" altLang="en-US" dirty="0"/>
              <a:t>）在发送方和接收方之间完成链下交易。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交易关系匿名性和交易金额隐私性是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隐私保护研究中的重点。目前，现有兼容比特币的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方案仅支持预定义固定金额的交易。因此，为实现动态金额支付，交易双方需执行多个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方案或执行多次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方案，这在实际应用中是不合适的。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130E2B-3132-D8F0-0250-0911F19B9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E8739F-C6A6-A07C-9BB8-23C5DB0E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61549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40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4570122" y="734390"/>
            <a:ext cx="71481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7F532263-AD3E-B5F9-0AE2-D08015E3BA3B}"/>
              </a:ext>
            </a:extLst>
          </p:cNvPr>
          <p:cNvGrpSpPr/>
          <p:nvPr/>
        </p:nvGrpSpPr>
        <p:grpSpPr>
          <a:xfrm>
            <a:off x="5645554" y="1541426"/>
            <a:ext cx="5960409" cy="2231826"/>
            <a:chOff x="5645554" y="1541426"/>
            <a:chExt cx="5960409" cy="2231826"/>
          </a:xfrm>
        </p:grpSpPr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BED96302-12B1-1D22-5F88-CCD357AED8D7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3966E52F-228E-DCCE-B760-309169DC4F8F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B1314761-0CA1-79CE-2929-67711396477C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85C8E853-86E4-A690-2079-4023ACAED8DF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71E79899-4E0C-EB52-090E-82CA433A150B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8456DB66-309D-EDB9-ACFD-50A1E3538B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" name="图片 9">
                  <a:extLst>
                    <a:ext uri="{FF2B5EF4-FFF2-40B4-BE49-F238E27FC236}">
                      <a16:creationId xmlns:a16="http://schemas.microsoft.com/office/drawing/2014/main" id="{389E466B-C1F6-AFD4-07FD-E014193E22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6C39B976-149F-B224-FD08-CBAFB53A2F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14" name="组合 13">
                  <a:extLst>
                    <a:ext uri="{FF2B5EF4-FFF2-40B4-BE49-F238E27FC236}">
                      <a16:creationId xmlns:a16="http://schemas.microsoft.com/office/drawing/2014/main" id="{4546E935-31E5-7E1C-FF66-325CF4C79824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32" name="矩形 31">
                    <a:extLst>
                      <a:ext uri="{FF2B5EF4-FFF2-40B4-BE49-F238E27FC236}">
                        <a16:creationId xmlns:a16="http://schemas.microsoft.com/office/drawing/2014/main" id="{FD16BA28-D538-1A7F-368D-FBCB57E460B1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矩形 32">
                    <a:extLst>
                      <a:ext uri="{FF2B5EF4-FFF2-40B4-BE49-F238E27FC236}">
                        <a16:creationId xmlns:a16="http://schemas.microsoft.com/office/drawing/2014/main" id="{459FADF2-8FF7-C27A-949E-15C2FEB4FF6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068495A9-C143-D6C4-2469-3F679CE314E5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30" name="矩形 29">
                    <a:extLst>
                      <a:ext uri="{FF2B5EF4-FFF2-40B4-BE49-F238E27FC236}">
                        <a16:creationId xmlns:a16="http://schemas.microsoft.com/office/drawing/2014/main" id="{50C6D140-93B7-0752-B52D-73ED593566C9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" name="矩形 30">
                    <a:extLst>
                      <a:ext uri="{FF2B5EF4-FFF2-40B4-BE49-F238E27FC236}">
                        <a16:creationId xmlns:a16="http://schemas.microsoft.com/office/drawing/2014/main" id="{51349F83-AA0A-1185-C27F-F2CF4C330C3A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53ADC3C8-D15A-DDCD-773D-DDDA0C0F3585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27" name="直线连接符 26">
                    <a:extLst>
                      <a:ext uri="{FF2B5EF4-FFF2-40B4-BE49-F238E27FC236}">
                        <a16:creationId xmlns:a16="http://schemas.microsoft.com/office/drawing/2014/main" id="{1D5825D2-286B-068F-BB77-FA29EC713B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直线连接符 27">
                    <a:extLst>
                      <a:ext uri="{FF2B5EF4-FFF2-40B4-BE49-F238E27FC236}">
                        <a16:creationId xmlns:a16="http://schemas.microsoft.com/office/drawing/2014/main" id="{3D683FCB-BD78-8BDE-566C-A68E7288E0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直线箭头连接符 28">
                    <a:extLst>
                      <a:ext uri="{FF2B5EF4-FFF2-40B4-BE49-F238E27FC236}">
                        <a16:creationId xmlns:a16="http://schemas.microsoft.com/office/drawing/2014/main" id="{771BBDD3-A5B1-CCA7-98CB-88DB4AB143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组合 16">
                  <a:extLst>
                    <a:ext uri="{FF2B5EF4-FFF2-40B4-BE49-F238E27FC236}">
                      <a16:creationId xmlns:a16="http://schemas.microsoft.com/office/drawing/2014/main" id="{28B63F6E-5892-EBC5-F920-2C9F35021AEC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22" name="直线连接符 21">
                    <a:extLst>
                      <a:ext uri="{FF2B5EF4-FFF2-40B4-BE49-F238E27FC236}">
                        <a16:creationId xmlns:a16="http://schemas.microsoft.com/office/drawing/2014/main" id="{EA20DD52-5C32-B173-39BE-A6D2EC2981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直线连接符 22">
                    <a:extLst>
                      <a:ext uri="{FF2B5EF4-FFF2-40B4-BE49-F238E27FC236}">
                        <a16:creationId xmlns:a16="http://schemas.microsoft.com/office/drawing/2014/main" id="{4C8A2723-8954-2D97-A0EF-BA0B6284195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线箭头连接符 25">
                    <a:extLst>
                      <a:ext uri="{FF2B5EF4-FFF2-40B4-BE49-F238E27FC236}">
                        <a16:creationId xmlns:a16="http://schemas.microsoft.com/office/drawing/2014/main" id="{4775EA01-8B94-78F1-45FE-F319C6F211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8" name="肘形连接符 17">
                  <a:extLst>
                    <a:ext uri="{FF2B5EF4-FFF2-40B4-BE49-F238E27FC236}">
                      <a16:creationId xmlns:a16="http://schemas.microsoft.com/office/drawing/2014/main" id="{9AE6884C-ED7B-D2BE-5FB5-5EAB874D53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DD3D1E18-7968-1B60-8B25-6F4B0F4BCC2A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com(m),com(y),puzzle(y)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B55ADABB-B640-B286-081B-A1E0B892032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B55ADABB-B640-B286-081B-A1E0B892032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4943D48D-AC62-33C1-83AC-05C9761984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com(m),com(y),puzzle(y),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4943D48D-AC62-33C1-83AC-05C9761984F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513C432A-96B5-3358-94AA-59440ED4D389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41" name="直线连接符 40">
                    <a:extLst>
                      <a:ext uri="{FF2B5EF4-FFF2-40B4-BE49-F238E27FC236}">
                        <a16:creationId xmlns:a16="http://schemas.microsoft.com/office/drawing/2014/main" id="{63894D30-16F0-A906-BC41-902DD6F258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直线连接符 41">
                    <a:extLst>
                      <a:ext uri="{FF2B5EF4-FFF2-40B4-BE49-F238E27FC236}">
                        <a16:creationId xmlns:a16="http://schemas.microsoft.com/office/drawing/2014/main" id="{B343BC1F-6E8E-CA2E-06F7-9A9CD331CD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直线箭头连接符 42">
                    <a:extLst>
                      <a:ext uri="{FF2B5EF4-FFF2-40B4-BE49-F238E27FC236}">
                        <a16:creationId xmlns:a16="http://schemas.microsoft.com/office/drawing/2014/main" id="{E93E9C79-E784-F59C-21D1-D494F75A95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1FC16CD0-08E3-5444-1669-4A4DE349B7A5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49FF2EEC-98B9-CFAB-536D-00D10C09B985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BB5038BE-3A42-E486-899D-6EC4697BAE5A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A62E6788-97DC-8A05-0D8D-31BD19FCA5DE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8CD5E355-45F0-DED9-18E7-B8D2C8EFB1CD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82778F-B8C9-21EF-390F-5664E933D066}"/>
              </a:ext>
            </a:extLst>
          </p:cNvPr>
          <p:cNvGrpSpPr/>
          <p:nvPr/>
        </p:nvGrpSpPr>
        <p:grpSpPr>
          <a:xfrm>
            <a:off x="48632" y="1458182"/>
            <a:ext cx="5862079" cy="4624005"/>
            <a:chOff x="48632" y="1458182"/>
            <a:chExt cx="5862079" cy="4624005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3D4087BE-4323-889C-3E82-7871BB5FC817}"/>
                </a:ext>
              </a:extLst>
            </p:cNvPr>
            <p:cNvGrpSpPr/>
            <p:nvPr/>
          </p:nvGrpSpPr>
          <p:grpSpPr>
            <a:xfrm>
              <a:off x="734430" y="2127283"/>
              <a:ext cx="4608690" cy="1065898"/>
              <a:chOff x="734430" y="2127283"/>
              <a:chExt cx="4608690" cy="1065898"/>
            </a:xfrm>
          </p:grpSpPr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F4E1048E-4865-D7DB-5CF2-8F85E6C380F6}"/>
                  </a:ext>
                </a:extLst>
              </p:cNvPr>
              <p:cNvGrpSpPr/>
              <p:nvPr/>
            </p:nvGrpSpPr>
            <p:grpSpPr>
              <a:xfrm>
                <a:off x="734430" y="2127283"/>
                <a:ext cx="1110817" cy="1065898"/>
                <a:chOff x="734430" y="2127283"/>
                <a:chExt cx="1110817" cy="1065898"/>
              </a:xfrm>
            </p:grpSpPr>
            <p:pic>
              <p:nvPicPr>
                <p:cNvPr id="102" name="图片 101">
                  <a:extLst>
                    <a:ext uri="{FF2B5EF4-FFF2-40B4-BE49-F238E27FC236}">
                      <a16:creationId xmlns:a16="http://schemas.microsoft.com/office/drawing/2014/main" id="{8A63CAA9-1F4B-DDD1-FB09-45DC72F87E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9839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3" name="文本框 102">
                      <a:extLst>
                        <a:ext uri="{FF2B5EF4-FFF2-40B4-BE49-F238E27FC236}">
                          <a16:creationId xmlns:a16="http://schemas.microsoft.com/office/drawing/2014/main" id="{8B4646FD-B8EA-366D-1B8F-2EF114B72E9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d>
                              <m:dPr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𝑌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𝑦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∈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3" name="文本框 102">
                      <a:extLst>
                        <a:ext uri="{FF2B5EF4-FFF2-40B4-BE49-F238E27FC236}">
                          <a16:creationId xmlns:a16="http://schemas.microsoft.com/office/drawing/2014/main" id="{8B4646FD-B8EA-366D-1B8F-2EF114B72E9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B3028E29-361B-81E0-091B-9D284784F19A}"/>
                  </a:ext>
                </a:extLst>
              </p:cNvPr>
              <p:cNvGrpSpPr/>
              <p:nvPr/>
            </p:nvGrpSpPr>
            <p:grpSpPr>
              <a:xfrm>
                <a:off x="4411711" y="2127283"/>
                <a:ext cx="931409" cy="1065898"/>
                <a:chOff x="4411711" y="2127283"/>
                <a:chExt cx="931409" cy="1065898"/>
              </a:xfrm>
            </p:grpSpPr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6C344E6B-3F13-C9D6-2349-D987AE4776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26325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317244D6-9E72-9F1F-9BCE-3B18D99007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(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𝑝𝑘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)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317244D6-9E72-9F1F-9BCE-3B18D99007B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b="-1071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55073C6C-2108-4E1C-417D-660E23580BE7}"/>
                </a:ext>
              </a:extLst>
            </p:cNvPr>
            <p:cNvGrpSpPr/>
            <p:nvPr/>
          </p:nvGrpSpPr>
          <p:grpSpPr>
            <a:xfrm>
              <a:off x="2678775" y="3260483"/>
              <a:ext cx="3231936" cy="504487"/>
              <a:chOff x="2678775" y="3260483"/>
              <a:chExt cx="3231936" cy="504487"/>
            </a:xfrm>
          </p:grpSpPr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732BF72C-E276-5713-1DF9-DDE3C87BE8B6}"/>
                  </a:ext>
                </a:extLst>
              </p:cNvPr>
              <p:cNvGrpSpPr/>
              <p:nvPr/>
            </p:nvGrpSpPr>
            <p:grpSpPr>
              <a:xfrm>
                <a:off x="2678775" y="3260483"/>
                <a:ext cx="720000" cy="341807"/>
                <a:chOff x="2678775" y="3260483"/>
                <a:chExt cx="720000" cy="341807"/>
              </a:xfrm>
            </p:grpSpPr>
            <p:cxnSp>
              <p:nvCxnSpPr>
                <p:cNvPr id="96" name="直线箭头连接符 95">
                  <a:extLst>
                    <a:ext uri="{FF2B5EF4-FFF2-40B4-BE49-F238E27FC236}">
                      <a16:creationId xmlns:a16="http://schemas.microsoft.com/office/drawing/2014/main" id="{4944A0D7-DC2F-318B-6A2D-04ACF83FAE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78775" y="3602290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文本框 96">
                      <a:extLst>
                        <a:ext uri="{FF2B5EF4-FFF2-40B4-BE49-F238E27FC236}">
                          <a16:creationId xmlns:a16="http://schemas.microsoft.com/office/drawing/2014/main" id="{B00B9A6F-8B4E-A67F-B838-65A836BA27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7" name="文本框 96">
                      <a:extLst>
                        <a:ext uri="{FF2B5EF4-FFF2-40B4-BE49-F238E27FC236}">
                          <a16:creationId xmlns:a16="http://schemas.microsoft.com/office/drawing/2014/main" id="{B00B9A6F-8B4E-A67F-B838-65A836BA27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5" name="文本框 94">
                    <a:extLst>
                      <a:ext uri="{FF2B5EF4-FFF2-40B4-BE49-F238E27FC236}">
                        <a16:creationId xmlns:a16="http://schemas.microsoft.com/office/drawing/2014/main" id="{95325DA3-E684-725A-62A4-D43FBBA8E416}"/>
                      </a:ext>
                    </a:extLst>
                  </p:cNvPr>
                  <p:cNvSpPr txBox="1"/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PreSig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 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acc>
                          <m:accPr>
                            <m:chr m:val="̂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accPr>
                          <m:e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acc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95" name="文本框 94">
                    <a:extLst>
                      <a:ext uri="{FF2B5EF4-FFF2-40B4-BE49-F238E27FC236}">
                        <a16:creationId xmlns:a16="http://schemas.microsoft.com/office/drawing/2014/main" id="{95325DA3-E684-725A-62A4-D43FBBA8E41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606" t="-3571" b="-1785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49" name="直线箭头连接符 48">
              <a:extLst>
                <a:ext uri="{FF2B5EF4-FFF2-40B4-BE49-F238E27FC236}">
                  <a16:creationId xmlns:a16="http://schemas.microsoft.com/office/drawing/2014/main" id="{278E20FC-F240-3803-B729-50F69818D13C}"/>
                </a:ext>
              </a:extLst>
            </p:cNvPr>
            <p:cNvCxnSpPr>
              <a:cxnSpLocks/>
              <a:stCxn id="76" idx="2"/>
            </p:cNvCxnSpPr>
            <p:nvPr/>
          </p:nvCxnSpPr>
          <p:spPr>
            <a:xfrm>
              <a:off x="1289837" y="4609348"/>
              <a:ext cx="1532063" cy="9328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D2E7800E-9895-6396-B701-89CA38E8B27D}"/>
                </a:ext>
              </a:extLst>
            </p:cNvPr>
            <p:cNvGrpSpPr/>
            <p:nvPr/>
          </p:nvGrpSpPr>
          <p:grpSpPr>
            <a:xfrm>
              <a:off x="869334" y="5542187"/>
              <a:ext cx="4338882" cy="540000"/>
              <a:chOff x="420148" y="5331441"/>
              <a:chExt cx="4338882" cy="540000"/>
            </a:xfrm>
          </p:grpSpPr>
          <p:sp>
            <p:nvSpPr>
              <p:cNvPr id="79" name="立方体 78">
                <a:extLst>
                  <a:ext uri="{FF2B5EF4-FFF2-40B4-BE49-F238E27FC236}">
                    <a16:creationId xmlns:a16="http://schemas.microsoft.com/office/drawing/2014/main" id="{C638414A-1572-86BD-D645-36AA32DBC3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0148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0" name="立方体 79">
                <a:extLst>
                  <a:ext uri="{FF2B5EF4-FFF2-40B4-BE49-F238E27FC236}">
                    <a16:creationId xmlns:a16="http://schemas.microsoft.com/office/drawing/2014/main" id="{87E4618B-F963-64C5-5EF1-1E409449F87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72906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1" name="立方体 80">
                <a:extLst>
                  <a:ext uri="{FF2B5EF4-FFF2-40B4-BE49-F238E27FC236}">
                    <a16:creationId xmlns:a16="http://schemas.microsoft.com/office/drawing/2014/main" id="{7F88110D-7FC4-E840-79D0-993D370400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23234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2" name="右箭头 81">
                <a:extLst>
                  <a:ext uri="{FF2B5EF4-FFF2-40B4-BE49-F238E27FC236}">
                    <a16:creationId xmlns:a16="http://schemas.microsoft.com/office/drawing/2014/main" id="{67978034-489C-A952-5EA8-E498D1D91180}"/>
                  </a:ext>
                </a:extLst>
              </p:cNvPr>
              <p:cNvSpPr/>
              <p:nvPr/>
            </p:nvSpPr>
            <p:spPr>
              <a:xfrm>
                <a:off x="1022527" y="5605910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3" name="右箭头 82">
                <a:extLst>
                  <a:ext uri="{FF2B5EF4-FFF2-40B4-BE49-F238E27FC236}">
                    <a16:creationId xmlns:a16="http://schemas.microsoft.com/office/drawing/2014/main" id="{4F0104CF-8FF6-AC08-B89B-BA74B3FEFBC2}"/>
                  </a:ext>
                </a:extLst>
              </p:cNvPr>
              <p:cNvSpPr/>
              <p:nvPr/>
            </p:nvSpPr>
            <p:spPr>
              <a:xfrm>
                <a:off x="1975285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9" name="立方体 88">
                <a:extLst>
                  <a:ext uri="{FF2B5EF4-FFF2-40B4-BE49-F238E27FC236}">
                    <a16:creationId xmlns:a16="http://schemas.microsoft.com/office/drawing/2014/main" id="{D6A0FE41-7F23-9BEF-52E1-E413BA4208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1132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0" name="右箭头 89">
                <a:extLst>
                  <a:ext uri="{FF2B5EF4-FFF2-40B4-BE49-F238E27FC236}">
                    <a16:creationId xmlns:a16="http://schemas.microsoft.com/office/drawing/2014/main" id="{03C2027E-99C9-2DBB-0BDC-0259D96066AB}"/>
                  </a:ext>
                </a:extLst>
              </p:cNvPr>
              <p:cNvSpPr/>
              <p:nvPr/>
            </p:nvSpPr>
            <p:spPr>
              <a:xfrm>
                <a:off x="2923183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2" name="立方体 91">
                <a:extLst>
                  <a:ext uri="{FF2B5EF4-FFF2-40B4-BE49-F238E27FC236}">
                    <a16:creationId xmlns:a16="http://schemas.microsoft.com/office/drawing/2014/main" id="{26B7966C-41CA-25F1-CB14-21FE9505F6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19030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3" name="右箭头 92">
                <a:extLst>
                  <a:ext uri="{FF2B5EF4-FFF2-40B4-BE49-F238E27FC236}">
                    <a16:creationId xmlns:a16="http://schemas.microsoft.com/office/drawing/2014/main" id="{6A2D9CE1-B9B0-0ED2-ED1A-7BF7DDCCDFCD}"/>
                  </a:ext>
                </a:extLst>
              </p:cNvPr>
              <p:cNvSpPr/>
              <p:nvPr/>
            </p:nvSpPr>
            <p:spPr>
              <a:xfrm>
                <a:off x="3871081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7C415D37-E216-81F4-4EAA-883C824500FF}"/>
                </a:ext>
              </a:extLst>
            </p:cNvPr>
            <p:cNvCxnSpPr>
              <a:cxnSpLocks/>
              <a:endCxn id="74" idx="2"/>
            </p:cNvCxnSpPr>
            <p:nvPr/>
          </p:nvCxnSpPr>
          <p:spPr>
            <a:xfrm flipV="1">
              <a:off x="3372369" y="4440071"/>
              <a:ext cx="1497873" cy="11021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8DE262AD-A22F-0B62-FB7E-988AB1EB00F2}"/>
                </a:ext>
              </a:extLst>
            </p:cNvPr>
            <p:cNvGrpSpPr/>
            <p:nvPr/>
          </p:nvGrpSpPr>
          <p:grpSpPr>
            <a:xfrm>
              <a:off x="48632" y="3919496"/>
              <a:ext cx="5685019" cy="689852"/>
              <a:chOff x="48632" y="3919496"/>
              <a:chExt cx="5685019" cy="689852"/>
            </a:xfrm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D89DFEA4-A262-2510-E522-1493E5D079DB}"/>
                  </a:ext>
                </a:extLst>
              </p:cNvPr>
              <p:cNvGrpSpPr/>
              <p:nvPr/>
            </p:nvGrpSpPr>
            <p:grpSpPr>
              <a:xfrm>
                <a:off x="2678775" y="3919496"/>
                <a:ext cx="720000" cy="338554"/>
                <a:chOff x="2678775" y="4064459"/>
                <a:chExt cx="720000" cy="338554"/>
              </a:xfrm>
            </p:grpSpPr>
            <p:cxnSp>
              <p:nvCxnSpPr>
                <p:cNvPr id="77" name="直线箭头连接符 76">
                  <a:extLst>
                    <a:ext uri="{FF2B5EF4-FFF2-40B4-BE49-F238E27FC236}">
                      <a16:creationId xmlns:a16="http://schemas.microsoft.com/office/drawing/2014/main" id="{BBB122FB-1F29-8F72-ADBD-AD7DAF82EC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78775" y="4403013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8" name="文本框 77">
                      <a:extLst>
                        <a:ext uri="{FF2B5EF4-FFF2-40B4-BE49-F238E27FC236}">
                          <a16:creationId xmlns:a16="http://schemas.microsoft.com/office/drawing/2014/main" id="{79A9236A-969F-248F-7AE0-AF2F7841468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8" name="文本框 77">
                      <a:extLst>
                        <a:ext uri="{FF2B5EF4-FFF2-40B4-BE49-F238E27FC236}">
                          <a16:creationId xmlns:a16="http://schemas.microsoft.com/office/drawing/2014/main" id="{79A9236A-969F-248F-7AE0-AF2F7841468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5C3182CB-A80C-BCC4-370A-40FB174DB187}"/>
                  </a:ext>
                </a:extLst>
              </p:cNvPr>
              <p:cNvGrpSpPr/>
              <p:nvPr/>
            </p:nvGrpSpPr>
            <p:grpSpPr>
              <a:xfrm>
                <a:off x="48632" y="3932240"/>
                <a:ext cx="2482411" cy="677108"/>
                <a:chOff x="48632" y="3844298"/>
                <a:chExt cx="2482411" cy="677108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5" name="文本框 74">
                      <a:extLst>
                        <a:ext uri="{FF2B5EF4-FFF2-40B4-BE49-F238E27FC236}">
                          <a16:creationId xmlns:a16="http://schemas.microsoft.com/office/drawing/2014/main" id="{A5E6A015-7306-EBEB-D53E-446794A686D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PreVfy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𝑚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𝑝𝑘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𝑌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f>
                            <m:fPr>
                              <m:type m:val="lin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0</m:t>
                              </m:r>
                            </m:num>
                            <m:den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den>
                          </m:f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5" name="文本框 74">
                      <a:extLst>
                        <a:ext uri="{FF2B5EF4-FFF2-40B4-BE49-F238E27FC236}">
                          <a16:creationId xmlns:a16="http://schemas.microsoft.com/office/drawing/2014/main" id="{A5E6A015-7306-EBEB-D53E-446794A686D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l="-508" t="-107143" r="-2538" b="-17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CE168FB7-43AE-9A43-D62E-B7E1B8C6D28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Adapt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𝑦</m:t>
                              </m:r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𝜎</m:t>
                          </m:r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CE168FB7-43AE-9A43-D62E-B7E1B8C6D28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1527" t="-3704" b="-222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4" name="文本框 73">
                    <a:extLst>
                      <a:ext uri="{FF2B5EF4-FFF2-40B4-BE49-F238E27FC236}">
                        <a16:creationId xmlns:a16="http://schemas.microsoft.com/office/drawing/2014/main" id="{F75C6377-C96C-5776-5B8C-ED9E873CE87E}"/>
                      </a:ext>
                    </a:extLst>
                  </p:cNvPr>
                  <p:cNvSpPr txBox="1"/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ea typeface="Alibaba PuHuiTi 3.0 55 Regular" pitchFamily="18" charset="-122"/>
                        <a:cs typeface="Alibaba PuHuiTi 3.0 55 Regular" pitchFamily="18" charset="-122"/>
                      </a:rPr>
                      <a:t>Extract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𝑦</m:t>
                        </m:r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74" name="文本框 73">
                    <a:extLst>
                      <a:ext uri="{FF2B5EF4-FFF2-40B4-BE49-F238E27FC236}">
                        <a16:creationId xmlns:a16="http://schemas.microsoft.com/office/drawing/2014/main" id="{F75C6377-C96C-5776-5B8C-ED9E873CE87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l="-1460" t="-7407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1A56BB56-EFBC-C423-573E-A10E9020AB47}"/>
                    </a:ext>
                  </a:extLst>
                </p:cNvPr>
                <p:cNvSpPr txBox="1"/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1A56BB56-EFBC-C423-573E-A10E9020AB4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DDBF6415-701B-A280-0D41-16009F074B71}"/>
                    </a:ext>
                  </a:extLst>
                </p:cNvPr>
                <p:cNvSpPr txBox="1"/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DDBF6415-701B-A280-0D41-16009F074B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2E46401-62C6-5D5E-0D19-1DE741612F17}"/>
                    </a:ext>
                  </a:extLst>
                </p:cNvPr>
                <p:cNvSpPr txBox="1"/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2E46401-62C6-5D5E-0D19-1DE741612F1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BFE6FCEE-5EA2-1722-1A4E-3CAA0EF9DE86}"/>
                </a:ext>
              </a:extLst>
            </p:cNvPr>
            <p:cNvGrpSpPr/>
            <p:nvPr/>
          </p:nvGrpSpPr>
          <p:grpSpPr>
            <a:xfrm>
              <a:off x="2683027" y="1956692"/>
              <a:ext cx="3059851" cy="1544791"/>
              <a:chOff x="2683027" y="1956692"/>
              <a:chExt cx="3059851" cy="1544791"/>
            </a:xfrm>
          </p:grpSpPr>
          <p:sp>
            <p:nvSpPr>
              <p:cNvPr id="70" name="任意形状 69">
                <a:extLst>
                  <a:ext uri="{FF2B5EF4-FFF2-40B4-BE49-F238E27FC236}">
                    <a16:creationId xmlns:a16="http://schemas.microsoft.com/office/drawing/2014/main" id="{2CD5E136-22CD-281D-6459-61A257221EAF}"/>
                  </a:ext>
                </a:extLst>
              </p:cNvPr>
              <p:cNvSpPr/>
              <p:nvPr/>
            </p:nvSpPr>
            <p:spPr>
              <a:xfrm>
                <a:off x="3691054" y="2286000"/>
                <a:ext cx="2051824" cy="1215483"/>
              </a:xfrm>
              <a:custGeom>
                <a:avLst/>
                <a:gdLst>
                  <a:gd name="connsiteX0" fmla="*/ 2051824 w 2051824"/>
                  <a:gd name="connsiteY0" fmla="*/ 1215483 h 1215483"/>
                  <a:gd name="connsiteX1" fmla="*/ 1694985 w 2051824"/>
                  <a:gd name="connsiteY1" fmla="*/ 1059366 h 1215483"/>
                  <a:gd name="connsiteX2" fmla="*/ 390292 w 2051824"/>
                  <a:gd name="connsiteY2" fmla="*/ 959005 h 1215483"/>
                  <a:gd name="connsiteX3" fmla="*/ 0 w 2051824"/>
                  <a:gd name="connsiteY3" fmla="*/ 0 h 121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1824" h="1215483">
                    <a:moveTo>
                      <a:pt x="2051824" y="1215483"/>
                    </a:moveTo>
                    <a:cubicBezTo>
                      <a:pt x="2011865" y="1158797"/>
                      <a:pt x="1971907" y="1102112"/>
                      <a:pt x="1694985" y="1059366"/>
                    </a:cubicBezTo>
                    <a:cubicBezTo>
                      <a:pt x="1418063" y="1016620"/>
                      <a:pt x="672789" y="1135566"/>
                      <a:pt x="390292" y="959005"/>
                    </a:cubicBezTo>
                    <a:cubicBezTo>
                      <a:pt x="107795" y="782444"/>
                      <a:pt x="53897" y="391222"/>
                      <a:pt x="0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1" name="圆角矩形 70">
                <a:extLst>
                  <a:ext uri="{FF2B5EF4-FFF2-40B4-BE49-F238E27FC236}">
                    <a16:creationId xmlns:a16="http://schemas.microsoft.com/office/drawing/2014/main" id="{554A24A0-0285-8DC7-B7DC-EF7BF6F13F56}"/>
                  </a:ext>
                </a:extLst>
              </p:cNvPr>
              <p:cNvSpPr/>
              <p:nvPr/>
            </p:nvSpPr>
            <p:spPr>
              <a:xfrm>
                <a:off x="2683027" y="1956692"/>
                <a:ext cx="1800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Incomplete Signature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18B7B17B-754E-6119-57F5-FC35935C571A}"/>
                </a:ext>
              </a:extLst>
            </p:cNvPr>
            <p:cNvGrpSpPr/>
            <p:nvPr/>
          </p:nvGrpSpPr>
          <p:grpSpPr>
            <a:xfrm>
              <a:off x="1623868" y="1458182"/>
              <a:ext cx="864000" cy="1563798"/>
              <a:chOff x="1623868" y="1458182"/>
              <a:chExt cx="864000" cy="1563798"/>
            </a:xfrm>
          </p:grpSpPr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AEFB3775-3268-61E6-F05A-01C51E81445B}"/>
                  </a:ext>
                </a:extLst>
              </p:cNvPr>
              <p:cNvSpPr/>
              <p:nvPr/>
            </p:nvSpPr>
            <p:spPr>
              <a:xfrm>
                <a:off x="1623868" y="1458182"/>
                <a:ext cx="864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Relation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69" name="任意形状 68">
                <a:extLst>
                  <a:ext uri="{FF2B5EF4-FFF2-40B4-BE49-F238E27FC236}">
                    <a16:creationId xmlns:a16="http://schemas.microsoft.com/office/drawing/2014/main" id="{DB296EB8-BC61-06C0-B55F-737106D32E9F}"/>
                  </a:ext>
                </a:extLst>
              </p:cNvPr>
              <p:cNvSpPr/>
              <p:nvPr/>
            </p:nvSpPr>
            <p:spPr>
              <a:xfrm>
                <a:off x="1717288" y="1795346"/>
                <a:ext cx="379141" cy="1226634"/>
              </a:xfrm>
              <a:custGeom>
                <a:avLst/>
                <a:gdLst>
                  <a:gd name="connsiteX0" fmla="*/ 0 w 379141"/>
                  <a:gd name="connsiteY0" fmla="*/ 1226634 h 1226634"/>
                  <a:gd name="connsiteX1" fmla="*/ 312234 w 379141"/>
                  <a:gd name="connsiteY1" fmla="*/ 936703 h 1226634"/>
                  <a:gd name="connsiteX2" fmla="*/ 379141 w 379141"/>
                  <a:gd name="connsiteY2" fmla="*/ 0 h 122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9141" h="1226634">
                    <a:moveTo>
                      <a:pt x="0" y="1226634"/>
                    </a:moveTo>
                    <a:cubicBezTo>
                      <a:pt x="124522" y="1183888"/>
                      <a:pt x="249044" y="1141142"/>
                      <a:pt x="312234" y="936703"/>
                    </a:cubicBezTo>
                    <a:cubicBezTo>
                      <a:pt x="375424" y="732264"/>
                      <a:pt x="377282" y="366132"/>
                      <a:pt x="379141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64" name="圆角矩形 63">
              <a:extLst>
                <a:ext uri="{FF2B5EF4-FFF2-40B4-BE49-F238E27FC236}">
                  <a16:creationId xmlns:a16="http://schemas.microsoft.com/office/drawing/2014/main" id="{F95F9CB2-8AEF-8A3B-C4F4-E2DD0678EBDB}"/>
                </a:ext>
              </a:extLst>
            </p:cNvPr>
            <p:cNvSpPr/>
            <p:nvPr/>
          </p:nvSpPr>
          <p:spPr>
            <a:xfrm>
              <a:off x="137839" y="5003949"/>
              <a:ext cx="1584000" cy="324000"/>
            </a:xfrm>
            <a:prstGeom prst="round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Complete Signature</a:t>
              </a:r>
              <a:endParaRPr kumimoji="1" lang="zh-CN" altLang="en-US" sz="11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5" name="任意形状 64">
              <a:extLst>
                <a:ext uri="{FF2B5EF4-FFF2-40B4-BE49-F238E27FC236}">
                  <a16:creationId xmlns:a16="http://schemas.microsoft.com/office/drawing/2014/main" id="{DA96CD3A-1473-A197-A8EB-2C738AC8D407}"/>
                </a:ext>
              </a:extLst>
            </p:cNvPr>
            <p:cNvSpPr/>
            <p:nvPr/>
          </p:nvSpPr>
          <p:spPr>
            <a:xfrm>
              <a:off x="869795" y="4538546"/>
              <a:ext cx="1081668" cy="468352"/>
            </a:xfrm>
            <a:custGeom>
              <a:avLst/>
              <a:gdLst>
                <a:gd name="connsiteX0" fmla="*/ 1081668 w 1081668"/>
                <a:gd name="connsiteY0" fmla="*/ 0 h 468352"/>
                <a:gd name="connsiteX1" fmla="*/ 936703 w 1081668"/>
                <a:gd name="connsiteY1" fmla="*/ 167269 h 468352"/>
                <a:gd name="connsiteX2" fmla="*/ 278781 w 1081668"/>
                <a:gd name="connsiteY2" fmla="*/ 256478 h 468352"/>
                <a:gd name="connsiteX3" fmla="*/ 0 w 1081668"/>
                <a:gd name="connsiteY3" fmla="*/ 468352 h 46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1668" h="468352">
                  <a:moveTo>
                    <a:pt x="1081668" y="0"/>
                  </a:moveTo>
                  <a:cubicBezTo>
                    <a:pt x="1076092" y="62261"/>
                    <a:pt x="1070517" y="124523"/>
                    <a:pt x="936703" y="167269"/>
                  </a:cubicBezTo>
                  <a:cubicBezTo>
                    <a:pt x="802889" y="210015"/>
                    <a:pt x="434898" y="206298"/>
                    <a:pt x="278781" y="256478"/>
                  </a:cubicBezTo>
                  <a:cubicBezTo>
                    <a:pt x="122664" y="306658"/>
                    <a:pt x="61332" y="387505"/>
                    <a:pt x="0" y="468352"/>
                  </a:cubicBezTo>
                </a:path>
              </a:pathLst>
            </a:custGeom>
            <a:noFill/>
            <a:ln>
              <a:solidFill>
                <a:srgbClr val="11574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266988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41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4570122" y="734390"/>
            <a:ext cx="714811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2DEAC0D-8B2D-DA8A-3574-F6064192937B}"/>
              </a:ext>
            </a:extLst>
          </p:cNvPr>
          <p:cNvGrpSpPr/>
          <p:nvPr/>
        </p:nvGrpSpPr>
        <p:grpSpPr>
          <a:xfrm>
            <a:off x="6178592" y="4661900"/>
            <a:ext cx="5039999" cy="900000"/>
            <a:chOff x="6178592" y="4406704"/>
            <a:chExt cx="5039999" cy="900000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C55760A-2EDE-3265-E31D-F233FF8A8066}"/>
                </a:ext>
              </a:extLst>
            </p:cNvPr>
            <p:cNvSpPr/>
            <p:nvPr/>
          </p:nvSpPr>
          <p:spPr>
            <a:xfrm>
              <a:off x="6178592" y="4406704"/>
              <a:ext cx="5039999" cy="900000"/>
            </a:xfrm>
            <a:prstGeom prst="rect">
              <a:avLst/>
            </a:prstGeom>
            <a:solidFill>
              <a:srgbClr val="C00000">
                <a:alpha val="9804"/>
              </a:srgbClr>
            </a:solidFill>
            <a:ln>
              <a:solidFill>
                <a:srgbClr val="C0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417596"/>
                        <a:gd name="connsiteY0" fmla="*/ 0 h 976650"/>
                        <a:gd name="connsiteX1" fmla="*/ 463848 w 4417596"/>
                        <a:gd name="connsiteY1" fmla="*/ 0 h 976650"/>
                        <a:gd name="connsiteX2" fmla="*/ 971871 w 4417596"/>
                        <a:gd name="connsiteY2" fmla="*/ 0 h 976650"/>
                        <a:gd name="connsiteX3" fmla="*/ 1435719 w 4417596"/>
                        <a:gd name="connsiteY3" fmla="*/ 0 h 976650"/>
                        <a:gd name="connsiteX4" fmla="*/ 2032094 w 4417596"/>
                        <a:gd name="connsiteY4" fmla="*/ 0 h 976650"/>
                        <a:gd name="connsiteX5" fmla="*/ 2584294 w 4417596"/>
                        <a:gd name="connsiteY5" fmla="*/ 0 h 976650"/>
                        <a:gd name="connsiteX6" fmla="*/ 3136493 w 4417596"/>
                        <a:gd name="connsiteY6" fmla="*/ 0 h 976650"/>
                        <a:gd name="connsiteX7" fmla="*/ 3777045 w 4417596"/>
                        <a:gd name="connsiteY7" fmla="*/ 0 h 976650"/>
                        <a:gd name="connsiteX8" fmla="*/ 4417596 w 4417596"/>
                        <a:gd name="connsiteY8" fmla="*/ 0 h 976650"/>
                        <a:gd name="connsiteX9" fmla="*/ 4417596 w 4417596"/>
                        <a:gd name="connsiteY9" fmla="*/ 459026 h 976650"/>
                        <a:gd name="connsiteX10" fmla="*/ 4417596 w 4417596"/>
                        <a:gd name="connsiteY10" fmla="*/ 976650 h 976650"/>
                        <a:gd name="connsiteX11" fmla="*/ 3997924 w 4417596"/>
                        <a:gd name="connsiteY11" fmla="*/ 976650 h 976650"/>
                        <a:gd name="connsiteX12" fmla="*/ 3534077 w 4417596"/>
                        <a:gd name="connsiteY12" fmla="*/ 976650 h 976650"/>
                        <a:gd name="connsiteX13" fmla="*/ 2937701 w 4417596"/>
                        <a:gd name="connsiteY13" fmla="*/ 976650 h 976650"/>
                        <a:gd name="connsiteX14" fmla="*/ 2297150 w 4417596"/>
                        <a:gd name="connsiteY14" fmla="*/ 976650 h 976650"/>
                        <a:gd name="connsiteX15" fmla="*/ 1789126 w 4417596"/>
                        <a:gd name="connsiteY15" fmla="*/ 976650 h 976650"/>
                        <a:gd name="connsiteX16" fmla="*/ 1148575 w 4417596"/>
                        <a:gd name="connsiteY16" fmla="*/ 976650 h 976650"/>
                        <a:gd name="connsiteX17" fmla="*/ 684727 w 4417596"/>
                        <a:gd name="connsiteY17" fmla="*/ 976650 h 976650"/>
                        <a:gd name="connsiteX18" fmla="*/ 0 w 4417596"/>
                        <a:gd name="connsiteY18" fmla="*/ 976650 h 976650"/>
                        <a:gd name="connsiteX19" fmla="*/ 0 w 4417596"/>
                        <a:gd name="connsiteY19" fmla="*/ 517625 h 976650"/>
                        <a:gd name="connsiteX20" fmla="*/ 0 w 4417596"/>
                        <a:gd name="connsiteY20" fmla="*/ 0 h 976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417596" h="976650" fill="none" extrusionOk="0">
                          <a:moveTo>
                            <a:pt x="0" y="0"/>
                          </a:moveTo>
                          <a:cubicBezTo>
                            <a:pt x="94183" y="-34929"/>
                            <a:pt x="362044" y="14727"/>
                            <a:pt x="463848" y="0"/>
                          </a:cubicBezTo>
                          <a:cubicBezTo>
                            <a:pt x="565652" y="-14727"/>
                            <a:pt x="746639" y="1557"/>
                            <a:pt x="971871" y="0"/>
                          </a:cubicBezTo>
                          <a:cubicBezTo>
                            <a:pt x="1197103" y="-1557"/>
                            <a:pt x="1309395" y="18416"/>
                            <a:pt x="1435719" y="0"/>
                          </a:cubicBezTo>
                          <a:cubicBezTo>
                            <a:pt x="1562043" y="-18416"/>
                            <a:pt x="1747874" y="49416"/>
                            <a:pt x="2032094" y="0"/>
                          </a:cubicBezTo>
                          <a:cubicBezTo>
                            <a:pt x="2316314" y="-49416"/>
                            <a:pt x="2408608" y="58716"/>
                            <a:pt x="2584294" y="0"/>
                          </a:cubicBezTo>
                          <a:cubicBezTo>
                            <a:pt x="2759980" y="-58716"/>
                            <a:pt x="2924024" y="23406"/>
                            <a:pt x="3136493" y="0"/>
                          </a:cubicBezTo>
                          <a:cubicBezTo>
                            <a:pt x="3348962" y="-23406"/>
                            <a:pt x="3604526" y="42665"/>
                            <a:pt x="3777045" y="0"/>
                          </a:cubicBezTo>
                          <a:cubicBezTo>
                            <a:pt x="3949564" y="-42665"/>
                            <a:pt x="4274089" y="16769"/>
                            <a:pt x="4417596" y="0"/>
                          </a:cubicBezTo>
                          <a:cubicBezTo>
                            <a:pt x="4418998" y="191896"/>
                            <a:pt x="4395577" y="298781"/>
                            <a:pt x="4417596" y="459026"/>
                          </a:cubicBezTo>
                          <a:cubicBezTo>
                            <a:pt x="4439615" y="619271"/>
                            <a:pt x="4396788" y="719191"/>
                            <a:pt x="4417596" y="976650"/>
                          </a:cubicBezTo>
                          <a:cubicBezTo>
                            <a:pt x="4278943" y="1004185"/>
                            <a:pt x="4142387" y="955430"/>
                            <a:pt x="3997924" y="976650"/>
                          </a:cubicBezTo>
                          <a:cubicBezTo>
                            <a:pt x="3853461" y="997870"/>
                            <a:pt x="3732311" y="930908"/>
                            <a:pt x="3534077" y="976650"/>
                          </a:cubicBezTo>
                          <a:cubicBezTo>
                            <a:pt x="3335843" y="1022392"/>
                            <a:pt x="3191293" y="938492"/>
                            <a:pt x="2937701" y="976650"/>
                          </a:cubicBezTo>
                          <a:cubicBezTo>
                            <a:pt x="2684109" y="1014808"/>
                            <a:pt x="2568160" y="907081"/>
                            <a:pt x="2297150" y="976650"/>
                          </a:cubicBezTo>
                          <a:cubicBezTo>
                            <a:pt x="2026140" y="1046219"/>
                            <a:pt x="1892627" y="931573"/>
                            <a:pt x="1789126" y="976650"/>
                          </a:cubicBezTo>
                          <a:cubicBezTo>
                            <a:pt x="1685625" y="1021727"/>
                            <a:pt x="1381744" y="976390"/>
                            <a:pt x="1148575" y="976650"/>
                          </a:cubicBezTo>
                          <a:cubicBezTo>
                            <a:pt x="915406" y="976910"/>
                            <a:pt x="886661" y="944254"/>
                            <a:pt x="684727" y="976650"/>
                          </a:cubicBezTo>
                          <a:cubicBezTo>
                            <a:pt x="482793" y="1009046"/>
                            <a:pt x="156155" y="940956"/>
                            <a:pt x="0" y="976650"/>
                          </a:cubicBezTo>
                          <a:cubicBezTo>
                            <a:pt x="-19571" y="750255"/>
                            <a:pt x="52704" y="662881"/>
                            <a:pt x="0" y="517625"/>
                          </a:cubicBezTo>
                          <a:cubicBezTo>
                            <a:pt x="-52704" y="372370"/>
                            <a:pt x="44338" y="157648"/>
                            <a:pt x="0" y="0"/>
                          </a:cubicBezTo>
                          <a:close/>
                        </a:path>
                        <a:path w="4417596" h="976650" stroke="0" extrusionOk="0">
                          <a:moveTo>
                            <a:pt x="0" y="0"/>
                          </a:moveTo>
                          <a:cubicBezTo>
                            <a:pt x="236725" y="-29319"/>
                            <a:pt x="329756" y="52321"/>
                            <a:pt x="508024" y="0"/>
                          </a:cubicBezTo>
                          <a:cubicBezTo>
                            <a:pt x="686292" y="-52321"/>
                            <a:pt x="767230" y="11242"/>
                            <a:pt x="927695" y="0"/>
                          </a:cubicBezTo>
                          <a:cubicBezTo>
                            <a:pt x="1088160" y="-11242"/>
                            <a:pt x="1356402" y="9199"/>
                            <a:pt x="1568247" y="0"/>
                          </a:cubicBezTo>
                          <a:cubicBezTo>
                            <a:pt x="1780092" y="-9199"/>
                            <a:pt x="1822842" y="21330"/>
                            <a:pt x="2076270" y="0"/>
                          </a:cubicBezTo>
                          <a:cubicBezTo>
                            <a:pt x="2329698" y="-21330"/>
                            <a:pt x="2420454" y="38674"/>
                            <a:pt x="2584294" y="0"/>
                          </a:cubicBezTo>
                          <a:cubicBezTo>
                            <a:pt x="2748134" y="-38674"/>
                            <a:pt x="2911475" y="32145"/>
                            <a:pt x="3224845" y="0"/>
                          </a:cubicBezTo>
                          <a:cubicBezTo>
                            <a:pt x="3538215" y="-32145"/>
                            <a:pt x="3544462" y="31016"/>
                            <a:pt x="3688693" y="0"/>
                          </a:cubicBezTo>
                          <a:cubicBezTo>
                            <a:pt x="3832924" y="-31016"/>
                            <a:pt x="4222218" y="16710"/>
                            <a:pt x="4417596" y="0"/>
                          </a:cubicBezTo>
                          <a:cubicBezTo>
                            <a:pt x="4438773" y="184691"/>
                            <a:pt x="4394184" y="294609"/>
                            <a:pt x="4417596" y="507858"/>
                          </a:cubicBezTo>
                          <a:cubicBezTo>
                            <a:pt x="4441008" y="721107"/>
                            <a:pt x="4373644" y="850533"/>
                            <a:pt x="4417596" y="976650"/>
                          </a:cubicBezTo>
                          <a:cubicBezTo>
                            <a:pt x="4220742" y="1014514"/>
                            <a:pt x="4038244" y="912063"/>
                            <a:pt x="3865397" y="976650"/>
                          </a:cubicBezTo>
                          <a:cubicBezTo>
                            <a:pt x="3692550" y="1041237"/>
                            <a:pt x="3602719" y="922069"/>
                            <a:pt x="3357373" y="976650"/>
                          </a:cubicBezTo>
                          <a:cubicBezTo>
                            <a:pt x="3112027" y="1031231"/>
                            <a:pt x="2980343" y="933754"/>
                            <a:pt x="2716822" y="976650"/>
                          </a:cubicBezTo>
                          <a:cubicBezTo>
                            <a:pt x="2453301" y="1019546"/>
                            <a:pt x="2325167" y="917711"/>
                            <a:pt x="2076270" y="976650"/>
                          </a:cubicBezTo>
                          <a:cubicBezTo>
                            <a:pt x="1827373" y="1035589"/>
                            <a:pt x="1798275" y="970639"/>
                            <a:pt x="1612423" y="976650"/>
                          </a:cubicBezTo>
                          <a:cubicBezTo>
                            <a:pt x="1426571" y="982661"/>
                            <a:pt x="1178767" y="919767"/>
                            <a:pt x="1060223" y="976650"/>
                          </a:cubicBezTo>
                          <a:cubicBezTo>
                            <a:pt x="941679" y="1033533"/>
                            <a:pt x="250497" y="959597"/>
                            <a:pt x="0" y="976650"/>
                          </a:cubicBezTo>
                          <a:cubicBezTo>
                            <a:pt x="-42399" y="878798"/>
                            <a:pt x="1161" y="706467"/>
                            <a:pt x="0" y="488325"/>
                          </a:cubicBezTo>
                          <a:cubicBezTo>
                            <a:pt x="-1161" y="270184"/>
                            <a:pt x="4843" y="20143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12C156C-2212-9ABD-CDF7-9E359B245756}"/>
                </a:ext>
              </a:extLst>
            </p:cNvPr>
            <p:cNvSpPr txBox="1"/>
            <p:nvPr/>
          </p:nvSpPr>
          <p:spPr>
            <a:xfrm>
              <a:off x="6886304" y="4687427"/>
              <a:ext cx="42306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如果恶意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Tumblr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留心观察交易金额的承诺？</a:t>
              </a:r>
            </a:p>
          </p:txBody>
        </p:sp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DBC44033-70F0-6791-D10A-BFD7E2C28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48760" y="4586704"/>
              <a:ext cx="540000" cy="540000"/>
            </a:xfrm>
            <a:prstGeom prst="rect">
              <a:avLst/>
            </a:prstGeom>
          </p:spPr>
        </p:pic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7F532263-AD3E-B5F9-0AE2-D08015E3BA3B}"/>
              </a:ext>
            </a:extLst>
          </p:cNvPr>
          <p:cNvGrpSpPr/>
          <p:nvPr/>
        </p:nvGrpSpPr>
        <p:grpSpPr>
          <a:xfrm>
            <a:off x="5645554" y="1541426"/>
            <a:ext cx="5960409" cy="2231826"/>
            <a:chOff x="5645554" y="1541426"/>
            <a:chExt cx="5960409" cy="2231826"/>
          </a:xfrm>
        </p:grpSpPr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BED96302-12B1-1D22-5F88-CCD357AED8D7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3966E52F-228E-DCCE-B760-309169DC4F8F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B1314761-0CA1-79CE-2929-67711396477C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85C8E853-86E4-A690-2079-4023ACAED8DF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71E79899-4E0C-EB52-090E-82CA433A150B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8456DB66-309D-EDB9-ACFD-50A1E3538B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" name="图片 9">
                  <a:extLst>
                    <a:ext uri="{FF2B5EF4-FFF2-40B4-BE49-F238E27FC236}">
                      <a16:creationId xmlns:a16="http://schemas.microsoft.com/office/drawing/2014/main" id="{389E466B-C1F6-AFD4-07FD-E014193E22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6C39B976-149F-B224-FD08-CBAFB53A2F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14" name="组合 13">
                  <a:extLst>
                    <a:ext uri="{FF2B5EF4-FFF2-40B4-BE49-F238E27FC236}">
                      <a16:creationId xmlns:a16="http://schemas.microsoft.com/office/drawing/2014/main" id="{4546E935-31E5-7E1C-FF66-325CF4C79824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32" name="矩形 31">
                    <a:extLst>
                      <a:ext uri="{FF2B5EF4-FFF2-40B4-BE49-F238E27FC236}">
                        <a16:creationId xmlns:a16="http://schemas.microsoft.com/office/drawing/2014/main" id="{FD16BA28-D538-1A7F-368D-FBCB57E460B1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矩形 32">
                    <a:extLst>
                      <a:ext uri="{FF2B5EF4-FFF2-40B4-BE49-F238E27FC236}">
                        <a16:creationId xmlns:a16="http://schemas.microsoft.com/office/drawing/2014/main" id="{459FADF2-8FF7-C27A-949E-15C2FEB4FF6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068495A9-C143-D6C4-2469-3F679CE314E5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30" name="矩形 29">
                    <a:extLst>
                      <a:ext uri="{FF2B5EF4-FFF2-40B4-BE49-F238E27FC236}">
                        <a16:creationId xmlns:a16="http://schemas.microsoft.com/office/drawing/2014/main" id="{50C6D140-93B7-0752-B52D-73ED593566C9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" name="矩形 30">
                    <a:extLst>
                      <a:ext uri="{FF2B5EF4-FFF2-40B4-BE49-F238E27FC236}">
                        <a16:creationId xmlns:a16="http://schemas.microsoft.com/office/drawing/2014/main" id="{51349F83-AA0A-1185-C27F-F2CF4C330C3A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53ADC3C8-D15A-DDCD-773D-DDDA0C0F3585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27" name="直线连接符 26">
                    <a:extLst>
                      <a:ext uri="{FF2B5EF4-FFF2-40B4-BE49-F238E27FC236}">
                        <a16:creationId xmlns:a16="http://schemas.microsoft.com/office/drawing/2014/main" id="{1D5825D2-286B-068F-BB77-FA29EC713B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直线连接符 27">
                    <a:extLst>
                      <a:ext uri="{FF2B5EF4-FFF2-40B4-BE49-F238E27FC236}">
                        <a16:creationId xmlns:a16="http://schemas.microsoft.com/office/drawing/2014/main" id="{3D683FCB-BD78-8BDE-566C-A68E7288E0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直线箭头连接符 28">
                    <a:extLst>
                      <a:ext uri="{FF2B5EF4-FFF2-40B4-BE49-F238E27FC236}">
                        <a16:creationId xmlns:a16="http://schemas.microsoft.com/office/drawing/2014/main" id="{771BBDD3-A5B1-CCA7-98CB-88DB4AB143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" name="组合 16">
                  <a:extLst>
                    <a:ext uri="{FF2B5EF4-FFF2-40B4-BE49-F238E27FC236}">
                      <a16:creationId xmlns:a16="http://schemas.microsoft.com/office/drawing/2014/main" id="{28B63F6E-5892-EBC5-F920-2C9F35021AEC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22" name="直线连接符 21">
                    <a:extLst>
                      <a:ext uri="{FF2B5EF4-FFF2-40B4-BE49-F238E27FC236}">
                        <a16:creationId xmlns:a16="http://schemas.microsoft.com/office/drawing/2014/main" id="{EA20DD52-5C32-B173-39BE-A6D2EC2981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直线连接符 22">
                    <a:extLst>
                      <a:ext uri="{FF2B5EF4-FFF2-40B4-BE49-F238E27FC236}">
                        <a16:creationId xmlns:a16="http://schemas.microsoft.com/office/drawing/2014/main" id="{4C8A2723-8954-2D97-A0EF-BA0B6284195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线箭头连接符 25">
                    <a:extLst>
                      <a:ext uri="{FF2B5EF4-FFF2-40B4-BE49-F238E27FC236}">
                        <a16:creationId xmlns:a16="http://schemas.microsoft.com/office/drawing/2014/main" id="{4775EA01-8B94-78F1-45FE-F319C6F211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8" name="肘形连接符 17">
                  <a:extLst>
                    <a:ext uri="{FF2B5EF4-FFF2-40B4-BE49-F238E27FC236}">
                      <a16:creationId xmlns:a16="http://schemas.microsoft.com/office/drawing/2014/main" id="{9AE6884C-ED7B-D2BE-5FB5-5EAB874D53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DD3D1E18-7968-1B60-8B25-6F4B0F4BCC2A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com(m),com(y),puzzle(y)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B55ADABB-B640-B286-081B-A1E0B892032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B55ADABB-B640-B286-081B-A1E0B892032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4943D48D-AC62-33C1-83AC-05C9761984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com(m),com(y),puzzle(y),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4943D48D-AC62-33C1-83AC-05C9761984F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513C432A-96B5-3358-94AA-59440ED4D389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41" name="直线连接符 40">
                    <a:extLst>
                      <a:ext uri="{FF2B5EF4-FFF2-40B4-BE49-F238E27FC236}">
                        <a16:creationId xmlns:a16="http://schemas.microsoft.com/office/drawing/2014/main" id="{63894D30-16F0-A906-BC41-902DD6F258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直线连接符 41">
                    <a:extLst>
                      <a:ext uri="{FF2B5EF4-FFF2-40B4-BE49-F238E27FC236}">
                        <a16:creationId xmlns:a16="http://schemas.microsoft.com/office/drawing/2014/main" id="{B343BC1F-6E8E-CA2E-06F7-9A9CD331CD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直线箭头连接符 42">
                    <a:extLst>
                      <a:ext uri="{FF2B5EF4-FFF2-40B4-BE49-F238E27FC236}">
                        <a16:creationId xmlns:a16="http://schemas.microsoft.com/office/drawing/2014/main" id="{E93E9C79-E784-F59C-21D1-D494F75A95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4" name="文本框 43">
                  <a:extLst>
                    <a:ext uri="{FF2B5EF4-FFF2-40B4-BE49-F238E27FC236}">
                      <a16:creationId xmlns:a16="http://schemas.microsoft.com/office/drawing/2014/main" id="{1FC16CD0-08E3-5444-1669-4A4DE349B7A5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49FF2EEC-98B9-CFAB-536D-00D10C09B985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BB5038BE-3A42-E486-899D-6EC4697BAE5A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A62E6788-97DC-8A05-0D8D-31BD19FCA5DE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8CD5E355-45F0-DED9-18E7-B8D2C8EFB1CD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82778F-B8C9-21EF-390F-5664E933D066}"/>
              </a:ext>
            </a:extLst>
          </p:cNvPr>
          <p:cNvGrpSpPr/>
          <p:nvPr/>
        </p:nvGrpSpPr>
        <p:grpSpPr>
          <a:xfrm>
            <a:off x="48632" y="1458182"/>
            <a:ext cx="5862079" cy="4624005"/>
            <a:chOff x="48632" y="1458182"/>
            <a:chExt cx="5862079" cy="4624005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3D4087BE-4323-889C-3E82-7871BB5FC817}"/>
                </a:ext>
              </a:extLst>
            </p:cNvPr>
            <p:cNvGrpSpPr/>
            <p:nvPr/>
          </p:nvGrpSpPr>
          <p:grpSpPr>
            <a:xfrm>
              <a:off x="734430" y="2127283"/>
              <a:ext cx="4608690" cy="1065898"/>
              <a:chOff x="734430" y="2127283"/>
              <a:chExt cx="4608690" cy="1065898"/>
            </a:xfrm>
          </p:grpSpPr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F4E1048E-4865-D7DB-5CF2-8F85E6C380F6}"/>
                  </a:ext>
                </a:extLst>
              </p:cNvPr>
              <p:cNvGrpSpPr/>
              <p:nvPr/>
            </p:nvGrpSpPr>
            <p:grpSpPr>
              <a:xfrm>
                <a:off x="734430" y="2127283"/>
                <a:ext cx="1110817" cy="1065898"/>
                <a:chOff x="734430" y="2127283"/>
                <a:chExt cx="1110817" cy="1065898"/>
              </a:xfrm>
            </p:grpSpPr>
            <p:pic>
              <p:nvPicPr>
                <p:cNvPr id="102" name="图片 101">
                  <a:extLst>
                    <a:ext uri="{FF2B5EF4-FFF2-40B4-BE49-F238E27FC236}">
                      <a16:creationId xmlns:a16="http://schemas.microsoft.com/office/drawing/2014/main" id="{8A63CAA9-1F4B-DDD1-FB09-45DC72F87E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9839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3" name="文本框 102">
                      <a:extLst>
                        <a:ext uri="{FF2B5EF4-FFF2-40B4-BE49-F238E27FC236}">
                          <a16:creationId xmlns:a16="http://schemas.microsoft.com/office/drawing/2014/main" id="{8B4646FD-B8EA-366D-1B8F-2EF114B72E9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d>
                              <m:dPr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𝑌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𝑦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∈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𝑅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3" name="文本框 102">
                      <a:extLst>
                        <a:ext uri="{FF2B5EF4-FFF2-40B4-BE49-F238E27FC236}">
                          <a16:creationId xmlns:a16="http://schemas.microsoft.com/office/drawing/2014/main" id="{8B4646FD-B8EA-366D-1B8F-2EF114B72E9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34430" y="2854627"/>
                      <a:ext cx="1110817" cy="338554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 b="-3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B3028E29-361B-81E0-091B-9D284784F19A}"/>
                  </a:ext>
                </a:extLst>
              </p:cNvPr>
              <p:cNvGrpSpPr/>
              <p:nvPr/>
            </p:nvGrpSpPr>
            <p:grpSpPr>
              <a:xfrm>
                <a:off x="4411711" y="2127283"/>
                <a:ext cx="931409" cy="1065898"/>
                <a:chOff x="4411711" y="2127283"/>
                <a:chExt cx="931409" cy="1065898"/>
              </a:xfrm>
            </p:grpSpPr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6C344E6B-3F13-C9D6-2349-D987AE4776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526325" y="2127283"/>
                  <a:ext cx="720000" cy="72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317244D6-9E72-9F1F-9BCE-3B18D99007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(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𝑝𝑘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)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文本框 100">
                      <a:extLst>
                        <a:ext uri="{FF2B5EF4-FFF2-40B4-BE49-F238E27FC236}">
                          <a16:creationId xmlns:a16="http://schemas.microsoft.com/office/drawing/2014/main" id="{317244D6-9E72-9F1F-9BCE-3B18D99007B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11711" y="2854627"/>
                      <a:ext cx="931409" cy="33855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b="-1071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55073C6C-2108-4E1C-417D-660E23580BE7}"/>
                </a:ext>
              </a:extLst>
            </p:cNvPr>
            <p:cNvGrpSpPr/>
            <p:nvPr/>
          </p:nvGrpSpPr>
          <p:grpSpPr>
            <a:xfrm>
              <a:off x="2678775" y="3260483"/>
              <a:ext cx="3231936" cy="504487"/>
              <a:chOff x="2678775" y="3260483"/>
              <a:chExt cx="3231936" cy="504487"/>
            </a:xfrm>
          </p:grpSpPr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732BF72C-E276-5713-1DF9-DDE3C87BE8B6}"/>
                  </a:ext>
                </a:extLst>
              </p:cNvPr>
              <p:cNvGrpSpPr/>
              <p:nvPr/>
            </p:nvGrpSpPr>
            <p:grpSpPr>
              <a:xfrm>
                <a:off x="2678775" y="3260483"/>
                <a:ext cx="720000" cy="341807"/>
                <a:chOff x="2678775" y="3260483"/>
                <a:chExt cx="720000" cy="341807"/>
              </a:xfrm>
            </p:grpSpPr>
            <p:cxnSp>
              <p:nvCxnSpPr>
                <p:cNvPr id="96" name="直线箭头连接符 95">
                  <a:extLst>
                    <a:ext uri="{FF2B5EF4-FFF2-40B4-BE49-F238E27FC236}">
                      <a16:creationId xmlns:a16="http://schemas.microsoft.com/office/drawing/2014/main" id="{4944A0D7-DC2F-318B-6A2D-04ACF83FAE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78775" y="3602290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文本框 96">
                      <a:extLst>
                        <a:ext uri="{FF2B5EF4-FFF2-40B4-BE49-F238E27FC236}">
                          <a16:creationId xmlns:a16="http://schemas.microsoft.com/office/drawing/2014/main" id="{B00B9A6F-8B4E-A67F-B838-65A836BA27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97" name="文本框 96">
                      <a:extLst>
                        <a:ext uri="{FF2B5EF4-FFF2-40B4-BE49-F238E27FC236}">
                          <a16:creationId xmlns:a16="http://schemas.microsoft.com/office/drawing/2014/main" id="{B00B9A6F-8B4E-A67F-B838-65A836BA27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730325" y="3260483"/>
                      <a:ext cx="616900" cy="338554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5" name="文本框 94">
                    <a:extLst>
                      <a:ext uri="{FF2B5EF4-FFF2-40B4-BE49-F238E27FC236}">
                        <a16:creationId xmlns:a16="http://schemas.microsoft.com/office/drawing/2014/main" id="{95325DA3-E684-725A-62A4-D43FBBA8E416}"/>
                      </a:ext>
                    </a:extLst>
                  </p:cNvPr>
                  <p:cNvSpPr txBox="1"/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PreSig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𝑚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𝑠𝑘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𝑌</m:t>
                            </m:r>
                            <m:r>
                              <a:rPr kumimoji="1" lang="en-US" altLang="zh-CN" sz="160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 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acc>
                          <m:accPr>
                            <m:chr m:val="̂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accPr>
                          <m:e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acc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95" name="文本框 94">
                    <a:extLst>
                      <a:ext uri="{FF2B5EF4-FFF2-40B4-BE49-F238E27FC236}">
                        <a16:creationId xmlns:a16="http://schemas.microsoft.com/office/drawing/2014/main" id="{95325DA3-E684-725A-62A4-D43FBBA8E41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37387" y="3426416"/>
                    <a:ext cx="2073324" cy="338554"/>
                  </a:xfrm>
                  <a:prstGeom prst="rect">
                    <a:avLst/>
                  </a:prstGeom>
                  <a:blipFill>
                    <a:blip r:embed="rId13"/>
                    <a:stretch>
                      <a:fillRect l="-606" t="-3571" b="-1785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49" name="直线箭头连接符 48">
              <a:extLst>
                <a:ext uri="{FF2B5EF4-FFF2-40B4-BE49-F238E27FC236}">
                  <a16:creationId xmlns:a16="http://schemas.microsoft.com/office/drawing/2014/main" id="{278E20FC-F240-3803-B729-50F69818D13C}"/>
                </a:ext>
              </a:extLst>
            </p:cNvPr>
            <p:cNvCxnSpPr>
              <a:cxnSpLocks/>
              <a:stCxn id="76" idx="2"/>
            </p:cNvCxnSpPr>
            <p:nvPr/>
          </p:nvCxnSpPr>
          <p:spPr>
            <a:xfrm>
              <a:off x="1289837" y="4609348"/>
              <a:ext cx="1532063" cy="9328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D2E7800E-9895-6396-B701-89CA38E8B27D}"/>
                </a:ext>
              </a:extLst>
            </p:cNvPr>
            <p:cNvGrpSpPr/>
            <p:nvPr/>
          </p:nvGrpSpPr>
          <p:grpSpPr>
            <a:xfrm>
              <a:off x="869334" y="5542187"/>
              <a:ext cx="4338882" cy="540000"/>
              <a:chOff x="420148" y="5331441"/>
              <a:chExt cx="4338882" cy="540000"/>
            </a:xfrm>
          </p:grpSpPr>
          <p:sp>
            <p:nvSpPr>
              <p:cNvPr id="79" name="立方体 78">
                <a:extLst>
                  <a:ext uri="{FF2B5EF4-FFF2-40B4-BE49-F238E27FC236}">
                    <a16:creationId xmlns:a16="http://schemas.microsoft.com/office/drawing/2014/main" id="{C638414A-1572-86BD-D645-36AA32DBC3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0148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0" name="立方体 79">
                <a:extLst>
                  <a:ext uri="{FF2B5EF4-FFF2-40B4-BE49-F238E27FC236}">
                    <a16:creationId xmlns:a16="http://schemas.microsoft.com/office/drawing/2014/main" id="{87E4618B-F963-64C5-5EF1-1E409449F87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72906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1" name="立方体 80">
                <a:extLst>
                  <a:ext uri="{FF2B5EF4-FFF2-40B4-BE49-F238E27FC236}">
                    <a16:creationId xmlns:a16="http://schemas.microsoft.com/office/drawing/2014/main" id="{7F88110D-7FC4-E840-79D0-993D370400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23234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2" name="右箭头 81">
                <a:extLst>
                  <a:ext uri="{FF2B5EF4-FFF2-40B4-BE49-F238E27FC236}">
                    <a16:creationId xmlns:a16="http://schemas.microsoft.com/office/drawing/2014/main" id="{67978034-489C-A952-5EA8-E498D1D91180}"/>
                  </a:ext>
                </a:extLst>
              </p:cNvPr>
              <p:cNvSpPr/>
              <p:nvPr/>
            </p:nvSpPr>
            <p:spPr>
              <a:xfrm>
                <a:off x="1022527" y="5605910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3" name="右箭头 82">
                <a:extLst>
                  <a:ext uri="{FF2B5EF4-FFF2-40B4-BE49-F238E27FC236}">
                    <a16:creationId xmlns:a16="http://schemas.microsoft.com/office/drawing/2014/main" id="{4F0104CF-8FF6-AC08-B89B-BA74B3FEFBC2}"/>
                  </a:ext>
                </a:extLst>
              </p:cNvPr>
              <p:cNvSpPr/>
              <p:nvPr/>
            </p:nvSpPr>
            <p:spPr>
              <a:xfrm>
                <a:off x="1975285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9" name="立方体 88">
                <a:extLst>
                  <a:ext uri="{FF2B5EF4-FFF2-40B4-BE49-F238E27FC236}">
                    <a16:creationId xmlns:a16="http://schemas.microsoft.com/office/drawing/2014/main" id="{D6A0FE41-7F23-9BEF-52E1-E413BA4208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1132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0" name="右箭头 89">
                <a:extLst>
                  <a:ext uri="{FF2B5EF4-FFF2-40B4-BE49-F238E27FC236}">
                    <a16:creationId xmlns:a16="http://schemas.microsoft.com/office/drawing/2014/main" id="{03C2027E-99C9-2DBB-0BDC-0259D96066AB}"/>
                  </a:ext>
                </a:extLst>
              </p:cNvPr>
              <p:cNvSpPr/>
              <p:nvPr/>
            </p:nvSpPr>
            <p:spPr>
              <a:xfrm>
                <a:off x="2923183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2" name="立方体 91">
                <a:extLst>
                  <a:ext uri="{FF2B5EF4-FFF2-40B4-BE49-F238E27FC236}">
                    <a16:creationId xmlns:a16="http://schemas.microsoft.com/office/drawing/2014/main" id="{26B7966C-41CA-25F1-CB14-21FE9505F6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19030" y="5331441"/>
                <a:ext cx="540000" cy="540000"/>
              </a:xfrm>
              <a:prstGeom prst="cube">
                <a:avLst/>
              </a:prstGeom>
              <a:ln w="19050"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93" name="右箭头 92">
                <a:extLst>
                  <a:ext uri="{FF2B5EF4-FFF2-40B4-BE49-F238E27FC236}">
                    <a16:creationId xmlns:a16="http://schemas.microsoft.com/office/drawing/2014/main" id="{6A2D9CE1-B9B0-0ED2-ED1A-7BF7DDCCDFCD}"/>
                  </a:ext>
                </a:extLst>
              </p:cNvPr>
              <p:cNvSpPr/>
              <p:nvPr/>
            </p:nvSpPr>
            <p:spPr>
              <a:xfrm>
                <a:off x="3871081" y="5601441"/>
                <a:ext cx="288000" cy="3600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cxnSp>
          <p:nvCxnSpPr>
            <p:cNvPr id="51" name="直线箭头连接符 50">
              <a:extLst>
                <a:ext uri="{FF2B5EF4-FFF2-40B4-BE49-F238E27FC236}">
                  <a16:creationId xmlns:a16="http://schemas.microsoft.com/office/drawing/2014/main" id="{7C415D37-E216-81F4-4EAA-883C824500FF}"/>
                </a:ext>
              </a:extLst>
            </p:cNvPr>
            <p:cNvCxnSpPr>
              <a:cxnSpLocks/>
              <a:endCxn id="74" idx="2"/>
            </p:cNvCxnSpPr>
            <p:nvPr/>
          </p:nvCxnSpPr>
          <p:spPr>
            <a:xfrm flipV="1">
              <a:off x="3372369" y="4440071"/>
              <a:ext cx="1497873" cy="11021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8DE262AD-A22F-0B62-FB7E-988AB1EB00F2}"/>
                </a:ext>
              </a:extLst>
            </p:cNvPr>
            <p:cNvGrpSpPr/>
            <p:nvPr/>
          </p:nvGrpSpPr>
          <p:grpSpPr>
            <a:xfrm>
              <a:off x="48632" y="3919496"/>
              <a:ext cx="5685019" cy="689852"/>
              <a:chOff x="48632" y="3919496"/>
              <a:chExt cx="5685019" cy="689852"/>
            </a:xfrm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D89DFEA4-A262-2510-E522-1493E5D079DB}"/>
                  </a:ext>
                </a:extLst>
              </p:cNvPr>
              <p:cNvGrpSpPr/>
              <p:nvPr/>
            </p:nvGrpSpPr>
            <p:grpSpPr>
              <a:xfrm>
                <a:off x="2678775" y="3919496"/>
                <a:ext cx="720000" cy="338554"/>
                <a:chOff x="2678775" y="4064459"/>
                <a:chExt cx="720000" cy="338554"/>
              </a:xfrm>
            </p:grpSpPr>
            <p:cxnSp>
              <p:nvCxnSpPr>
                <p:cNvPr id="77" name="直线箭头连接符 76">
                  <a:extLst>
                    <a:ext uri="{FF2B5EF4-FFF2-40B4-BE49-F238E27FC236}">
                      <a16:creationId xmlns:a16="http://schemas.microsoft.com/office/drawing/2014/main" id="{BBB122FB-1F29-8F72-ADBD-AD7DAF82EC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78775" y="4403013"/>
                  <a:ext cx="7200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8" name="文本框 77">
                      <a:extLst>
                        <a:ext uri="{FF2B5EF4-FFF2-40B4-BE49-F238E27FC236}">
                          <a16:creationId xmlns:a16="http://schemas.microsoft.com/office/drawing/2014/main" id="{79A9236A-969F-248F-7AE0-AF2F7841468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acc>
                              <m:accPr>
                                <m:chr m:val="̂"/>
                                <m:ctrlPr>
                                  <a:rPr kumimoji="1" lang="en-US" altLang="zh-CN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</m:oMath>
                        </m:oMathPara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8" name="文本框 77">
                      <a:extLst>
                        <a:ext uri="{FF2B5EF4-FFF2-40B4-BE49-F238E27FC236}">
                          <a16:creationId xmlns:a16="http://schemas.microsoft.com/office/drawing/2014/main" id="{79A9236A-969F-248F-7AE0-AF2F7841468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57379" y="4064459"/>
                      <a:ext cx="362792" cy="338554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5C3182CB-A80C-BCC4-370A-40FB174DB187}"/>
                  </a:ext>
                </a:extLst>
              </p:cNvPr>
              <p:cNvGrpSpPr/>
              <p:nvPr/>
            </p:nvGrpSpPr>
            <p:grpSpPr>
              <a:xfrm>
                <a:off x="48632" y="3932240"/>
                <a:ext cx="2482411" cy="677108"/>
                <a:chOff x="48632" y="3844298"/>
                <a:chExt cx="2482411" cy="677108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5" name="文本框 74">
                      <a:extLst>
                        <a:ext uri="{FF2B5EF4-FFF2-40B4-BE49-F238E27FC236}">
                          <a16:creationId xmlns:a16="http://schemas.microsoft.com/office/drawing/2014/main" id="{A5E6A015-7306-EBEB-D53E-446794A686D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PreVfy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𝑚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𝑝𝑘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𝑌</m:t>
                              </m:r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f>
                            <m:fPr>
                              <m:type m:val="lin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0</m:t>
                              </m:r>
                            </m:num>
                            <m:den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den>
                          </m:f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5" name="文本框 74">
                      <a:extLst>
                        <a:ext uri="{FF2B5EF4-FFF2-40B4-BE49-F238E27FC236}">
                          <a16:creationId xmlns:a16="http://schemas.microsoft.com/office/drawing/2014/main" id="{A5E6A015-7306-EBEB-D53E-446794A686D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8632" y="3844298"/>
                      <a:ext cx="2482411" cy="33855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l="-508" t="-107143" r="-2538" b="-17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CE168FB7-43AE-9A43-D62E-B7E1B8C6D28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b="1" dirty="0">
                          <a:solidFill>
                            <a:schemeClr val="tx1"/>
                          </a:solidFill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Adapt</a:t>
                      </a:r>
                      <a14:m>
                        <m:oMath xmlns:m="http://schemas.openxmlformats.org/officeDocument/2006/math">
                          <m:d>
                            <m:d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Alibaba PuHuiTi 3.0 55 Regular" pitchFamily="18" charset="-122"/>
                                      <a:cs typeface="Alibaba PuHuiTi 3.0 55 Regular" pitchFamily="18" charset="-122"/>
                                    </a:rPr>
                                    <m:t>𝜎</m:t>
                                  </m:r>
                                </m:e>
                              </m:acc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,</m:t>
                              </m:r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𝑦</m:t>
                              </m:r>
                            </m:e>
                          </m:d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→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Alibaba PuHuiTi 3.0 55 Regular" pitchFamily="18" charset="-122"/>
                              <a:cs typeface="Alibaba PuHuiTi 3.0 55 Regular" pitchFamily="18" charset="-122"/>
                            </a:rPr>
                            <m:t>𝜎</m:t>
                          </m:r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文本框 75">
                      <a:extLst>
                        <a:ext uri="{FF2B5EF4-FFF2-40B4-BE49-F238E27FC236}">
                          <a16:creationId xmlns:a16="http://schemas.microsoft.com/office/drawing/2014/main" id="{CE168FB7-43AE-9A43-D62E-B7E1B8C6D28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4034" y="4182852"/>
                      <a:ext cx="1651606" cy="338554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1527" t="-3704" b="-2222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4" name="文本框 73">
                    <a:extLst>
                      <a:ext uri="{FF2B5EF4-FFF2-40B4-BE49-F238E27FC236}">
                        <a16:creationId xmlns:a16="http://schemas.microsoft.com/office/drawing/2014/main" id="{F75C6377-C96C-5776-5B8C-ED9E873CE87E}"/>
                      </a:ext>
                    </a:extLst>
                  </p:cNvPr>
                  <p:cNvSpPr txBox="1"/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b="1" dirty="0">
                        <a:ea typeface="Alibaba PuHuiTi 3.0 55 Regular" pitchFamily="18" charset="-122"/>
                        <a:cs typeface="Alibaba PuHuiTi 3.0 55 Regular" pitchFamily="18" charset="-122"/>
                      </a:rPr>
                      <a:t>Extract</a:t>
                    </a:r>
                    <a14:m>
                      <m:oMath xmlns:m="http://schemas.openxmlformats.org/officeDocument/2006/math">
                        <m:d>
                          <m:d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</m:ctrlPr>
                              </m:accPr>
                              <m:e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  <a:ea typeface="Alibaba PuHuiTi 3.0 55 Regular" pitchFamily="18" charset="-122"/>
                                    <a:cs typeface="Alibaba PuHuiTi 3.0 55 Regular" pitchFamily="18" charset="-122"/>
                                  </a:rPr>
                                  <m:t>𝜎</m:t>
                                </m:r>
                              </m:e>
                            </m:acc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𝜎</m:t>
                            </m:r>
                          </m:e>
                        </m:d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→</m:t>
                        </m:r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𝑦</m:t>
                        </m:r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74" name="文本框 73">
                    <a:extLst>
                      <a:ext uri="{FF2B5EF4-FFF2-40B4-BE49-F238E27FC236}">
                        <a16:creationId xmlns:a16="http://schemas.microsoft.com/office/drawing/2014/main" id="{F75C6377-C96C-5776-5B8C-ED9E873CE87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06832" y="4101517"/>
                    <a:ext cx="1726819" cy="338554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 l="-1460" t="-7407" b="-22222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1A56BB56-EFBC-C423-573E-A10E9020AB47}"/>
                    </a:ext>
                  </a:extLst>
                </p:cNvPr>
                <p:cNvSpPr txBox="1"/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3" name="文本框 52">
                  <a:extLst>
                    <a:ext uri="{FF2B5EF4-FFF2-40B4-BE49-F238E27FC236}">
                      <a16:creationId xmlns:a16="http://schemas.microsoft.com/office/drawing/2014/main" id="{1A56BB56-EFBC-C423-573E-A10E9020AB4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25436" y="4737213"/>
                  <a:ext cx="362792" cy="338554"/>
                </a:xfrm>
                <a:prstGeom prst="rect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DDBF6415-701B-A280-0D41-16009F074B71}"/>
                    </a:ext>
                  </a:extLst>
                </p:cNvPr>
                <p:cNvSpPr txBox="1"/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DDBF6415-701B-A280-0D41-16009F074B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25109" y="4737213"/>
                  <a:ext cx="613694" cy="338554"/>
                </a:xfrm>
                <a:prstGeom prst="rect">
                  <a:avLst/>
                </a:prstGeom>
                <a:blipFill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2E46401-62C6-5D5E-0D19-1DE741612F17}"/>
                    </a:ext>
                  </a:extLst>
                </p:cNvPr>
                <p:cNvSpPr txBox="1"/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𝑚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,</m:t>
                        </m:r>
                        <m:r>
                          <a:rPr kumimoji="1"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Alibaba PuHuiTi 3.0 55 Regular" pitchFamily="18" charset="-122"/>
                            <a:cs typeface="Alibaba PuHuiTi 3.0 55 Regular" pitchFamily="18" charset="-122"/>
                          </a:rPr>
                          <m:t>𝜎</m:t>
                        </m:r>
                      </m:oMath>
                    </m:oMathPara>
                  </a14:m>
                  <a:endPara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mc:Choice>
          <mc:Fallback xmlns=""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2E46401-62C6-5D5E-0D19-1DE741612F1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726" y="5678910"/>
                  <a:ext cx="613694" cy="338554"/>
                </a:xfrm>
                <a:prstGeom prst="rect">
                  <a:avLst/>
                </a:prstGeom>
                <a:blipFill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BFE6FCEE-5EA2-1722-1A4E-3CAA0EF9DE86}"/>
                </a:ext>
              </a:extLst>
            </p:cNvPr>
            <p:cNvGrpSpPr/>
            <p:nvPr/>
          </p:nvGrpSpPr>
          <p:grpSpPr>
            <a:xfrm>
              <a:off x="2683027" y="1956692"/>
              <a:ext cx="3059851" cy="1544791"/>
              <a:chOff x="2683027" y="1956692"/>
              <a:chExt cx="3059851" cy="1544791"/>
            </a:xfrm>
          </p:grpSpPr>
          <p:sp>
            <p:nvSpPr>
              <p:cNvPr id="70" name="任意形状 69">
                <a:extLst>
                  <a:ext uri="{FF2B5EF4-FFF2-40B4-BE49-F238E27FC236}">
                    <a16:creationId xmlns:a16="http://schemas.microsoft.com/office/drawing/2014/main" id="{2CD5E136-22CD-281D-6459-61A257221EAF}"/>
                  </a:ext>
                </a:extLst>
              </p:cNvPr>
              <p:cNvSpPr/>
              <p:nvPr/>
            </p:nvSpPr>
            <p:spPr>
              <a:xfrm>
                <a:off x="3691054" y="2286000"/>
                <a:ext cx="2051824" cy="1215483"/>
              </a:xfrm>
              <a:custGeom>
                <a:avLst/>
                <a:gdLst>
                  <a:gd name="connsiteX0" fmla="*/ 2051824 w 2051824"/>
                  <a:gd name="connsiteY0" fmla="*/ 1215483 h 1215483"/>
                  <a:gd name="connsiteX1" fmla="*/ 1694985 w 2051824"/>
                  <a:gd name="connsiteY1" fmla="*/ 1059366 h 1215483"/>
                  <a:gd name="connsiteX2" fmla="*/ 390292 w 2051824"/>
                  <a:gd name="connsiteY2" fmla="*/ 959005 h 1215483"/>
                  <a:gd name="connsiteX3" fmla="*/ 0 w 2051824"/>
                  <a:gd name="connsiteY3" fmla="*/ 0 h 121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1824" h="1215483">
                    <a:moveTo>
                      <a:pt x="2051824" y="1215483"/>
                    </a:moveTo>
                    <a:cubicBezTo>
                      <a:pt x="2011865" y="1158797"/>
                      <a:pt x="1971907" y="1102112"/>
                      <a:pt x="1694985" y="1059366"/>
                    </a:cubicBezTo>
                    <a:cubicBezTo>
                      <a:pt x="1418063" y="1016620"/>
                      <a:pt x="672789" y="1135566"/>
                      <a:pt x="390292" y="959005"/>
                    </a:cubicBezTo>
                    <a:cubicBezTo>
                      <a:pt x="107795" y="782444"/>
                      <a:pt x="53897" y="391222"/>
                      <a:pt x="0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1" name="圆角矩形 70">
                <a:extLst>
                  <a:ext uri="{FF2B5EF4-FFF2-40B4-BE49-F238E27FC236}">
                    <a16:creationId xmlns:a16="http://schemas.microsoft.com/office/drawing/2014/main" id="{554A24A0-0285-8DC7-B7DC-EF7BF6F13F56}"/>
                  </a:ext>
                </a:extLst>
              </p:cNvPr>
              <p:cNvSpPr/>
              <p:nvPr/>
            </p:nvSpPr>
            <p:spPr>
              <a:xfrm>
                <a:off x="2683027" y="1956692"/>
                <a:ext cx="1800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Incomplete Signature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18B7B17B-754E-6119-57F5-FC35935C571A}"/>
                </a:ext>
              </a:extLst>
            </p:cNvPr>
            <p:cNvGrpSpPr/>
            <p:nvPr/>
          </p:nvGrpSpPr>
          <p:grpSpPr>
            <a:xfrm>
              <a:off x="1623868" y="1458182"/>
              <a:ext cx="864000" cy="1563798"/>
              <a:chOff x="1623868" y="1458182"/>
              <a:chExt cx="864000" cy="1563798"/>
            </a:xfrm>
          </p:grpSpPr>
          <p:sp>
            <p:nvSpPr>
              <p:cNvPr id="66" name="圆角矩形 65">
                <a:extLst>
                  <a:ext uri="{FF2B5EF4-FFF2-40B4-BE49-F238E27FC236}">
                    <a16:creationId xmlns:a16="http://schemas.microsoft.com/office/drawing/2014/main" id="{AEFB3775-3268-61E6-F05A-01C51E81445B}"/>
                  </a:ext>
                </a:extLst>
              </p:cNvPr>
              <p:cNvSpPr/>
              <p:nvPr/>
            </p:nvSpPr>
            <p:spPr>
              <a:xfrm>
                <a:off x="1623868" y="1458182"/>
                <a:ext cx="864000" cy="324000"/>
              </a:xfrm>
              <a:prstGeom prst="roundRect">
                <a:avLst/>
              </a:prstGeom>
              <a:solidFill>
                <a:srgbClr val="115740">
                  <a:alpha val="9804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100" b="1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Relation</a:t>
                </a:r>
                <a:endParaRPr kumimoji="1" lang="zh-CN" altLang="en-US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69" name="任意形状 68">
                <a:extLst>
                  <a:ext uri="{FF2B5EF4-FFF2-40B4-BE49-F238E27FC236}">
                    <a16:creationId xmlns:a16="http://schemas.microsoft.com/office/drawing/2014/main" id="{DB296EB8-BC61-06C0-B55F-737106D32E9F}"/>
                  </a:ext>
                </a:extLst>
              </p:cNvPr>
              <p:cNvSpPr/>
              <p:nvPr/>
            </p:nvSpPr>
            <p:spPr>
              <a:xfrm>
                <a:off x="1717288" y="1795346"/>
                <a:ext cx="379141" cy="1226634"/>
              </a:xfrm>
              <a:custGeom>
                <a:avLst/>
                <a:gdLst>
                  <a:gd name="connsiteX0" fmla="*/ 0 w 379141"/>
                  <a:gd name="connsiteY0" fmla="*/ 1226634 h 1226634"/>
                  <a:gd name="connsiteX1" fmla="*/ 312234 w 379141"/>
                  <a:gd name="connsiteY1" fmla="*/ 936703 h 1226634"/>
                  <a:gd name="connsiteX2" fmla="*/ 379141 w 379141"/>
                  <a:gd name="connsiteY2" fmla="*/ 0 h 122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9141" h="1226634">
                    <a:moveTo>
                      <a:pt x="0" y="1226634"/>
                    </a:moveTo>
                    <a:cubicBezTo>
                      <a:pt x="124522" y="1183888"/>
                      <a:pt x="249044" y="1141142"/>
                      <a:pt x="312234" y="936703"/>
                    </a:cubicBezTo>
                    <a:cubicBezTo>
                      <a:pt x="375424" y="732264"/>
                      <a:pt x="377282" y="366132"/>
                      <a:pt x="379141" y="0"/>
                    </a:cubicBezTo>
                  </a:path>
                </a:pathLst>
              </a:custGeom>
              <a:noFill/>
              <a:ln>
                <a:solidFill>
                  <a:srgbClr val="115740"/>
                </a:solidFill>
                <a:prstDash val="sysDash"/>
                <a:tailEnd type="triangle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64" name="圆角矩形 63">
              <a:extLst>
                <a:ext uri="{FF2B5EF4-FFF2-40B4-BE49-F238E27FC236}">
                  <a16:creationId xmlns:a16="http://schemas.microsoft.com/office/drawing/2014/main" id="{F95F9CB2-8AEF-8A3B-C4F4-E2DD0678EBDB}"/>
                </a:ext>
              </a:extLst>
            </p:cNvPr>
            <p:cNvSpPr/>
            <p:nvPr/>
          </p:nvSpPr>
          <p:spPr>
            <a:xfrm>
              <a:off x="137839" y="5003949"/>
              <a:ext cx="1584000" cy="324000"/>
            </a:xfrm>
            <a:prstGeom prst="round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Complete Signature</a:t>
              </a:r>
              <a:endParaRPr kumimoji="1" lang="zh-CN" altLang="en-US" sz="11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65" name="任意形状 64">
              <a:extLst>
                <a:ext uri="{FF2B5EF4-FFF2-40B4-BE49-F238E27FC236}">
                  <a16:creationId xmlns:a16="http://schemas.microsoft.com/office/drawing/2014/main" id="{DA96CD3A-1473-A197-A8EB-2C738AC8D407}"/>
                </a:ext>
              </a:extLst>
            </p:cNvPr>
            <p:cNvSpPr/>
            <p:nvPr/>
          </p:nvSpPr>
          <p:spPr>
            <a:xfrm>
              <a:off x="869795" y="4538546"/>
              <a:ext cx="1081668" cy="468352"/>
            </a:xfrm>
            <a:custGeom>
              <a:avLst/>
              <a:gdLst>
                <a:gd name="connsiteX0" fmla="*/ 1081668 w 1081668"/>
                <a:gd name="connsiteY0" fmla="*/ 0 h 468352"/>
                <a:gd name="connsiteX1" fmla="*/ 936703 w 1081668"/>
                <a:gd name="connsiteY1" fmla="*/ 167269 h 468352"/>
                <a:gd name="connsiteX2" fmla="*/ 278781 w 1081668"/>
                <a:gd name="connsiteY2" fmla="*/ 256478 h 468352"/>
                <a:gd name="connsiteX3" fmla="*/ 0 w 1081668"/>
                <a:gd name="connsiteY3" fmla="*/ 468352 h 46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1668" h="468352">
                  <a:moveTo>
                    <a:pt x="1081668" y="0"/>
                  </a:moveTo>
                  <a:cubicBezTo>
                    <a:pt x="1076092" y="62261"/>
                    <a:pt x="1070517" y="124523"/>
                    <a:pt x="936703" y="167269"/>
                  </a:cubicBezTo>
                  <a:cubicBezTo>
                    <a:pt x="802889" y="210015"/>
                    <a:pt x="434898" y="206298"/>
                    <a:pt x="278781" y="256478"/>
                  </a:cubicBezTo>
                  <a:cubicBezTo>
                    <a:pt x="122664" y="306658"/>
                    <a:pt x="61332" y="387505"/>
                    <a:pt x="0" y="468352"/>
                  </a:cubicBezTo>
                </a:path>
              </a:pathLst>
            </a:custGeom>
            <a:noFill/>
            <a:ln>
              <a:solidFill>
                <a:srgbClr val="115740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08701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42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3690074" y="734390"/>
            <a:ext cx="8028160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3F406D0-04D5-0091-16C2-E8B0250EF282}"/>
              </a:ext>
            </a:extLst>
          </p:cNvPr>
          <p:cNvGrpSpPr/>
          <p:nvPr/>
        </p:nvGrpSpPr>
        <p:grpSpPr>
          <a:xfrm>
            <a:off x="404903" y="1809315"/>
            <a:ext cx="5034094" cy="3878662"/>
            <a:chOff x="404903" y="1809315"/>
            <a:chExt cx="5034094" cy="3878662"/>
          </a:xfrm>
        </p:grpSpPr>
        <p:sp>
          <p:nvSpPr>
            <p:cNvPr id="15" name="圆角矩形 14">
              <a:extLst>
                <a:ext uri="{FF2B5EF4-FFF2-40B4-BE49-F238E27FC236}">
                  <a16:creationId xmlns:a16="http://schemas.microsoft.com/office/drawing/2014/main" id="{2E47ECD3-7961-CAA1-0438-B1061B93251B}"/>
                </a:ext>
              </a:extLst>
            </p:cNvPr>
            <p:cNvSpPr/>
            <p:nvPr/>
          </p:nvSpPr>
          <p:spPr>
            <a:xfrm>
              <a:off x="404903" y="1809315"/>
              <a:ext cx="5034094" cy="3878662"/>
            </a:xfrm>
            <a:prstGeom prst="roundRect">
              <a:avLst>
                <a:gd name="adj" fmla="val 262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pic>
          <p:nvPicPr>
            <p:cNvPr id="16" name="图片 15" descr="图标&#10;&#10;描述已自动生成">
              <a:extLst>
                <a:ext uri="{FF2B5EF4-FFF2-40B4-BE49-F238E27FC236}">
                  <a16:creationId xmlns:a16="http://schemas.microsoft.com/office/drawing/2014/main" id="{B9B8ADB3-E67B-C14B-02E6-CDA741AB2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505" y="1888355"/>
              <a:ext cx="360000" cy="360000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13CF48B-6696-65C8-E0FF-7E481F0DAA59}"/>
                </a:ext>
              </a:extLst>
            </p:cNvPr>
            <p:cNvSpPr txBox="1"/>
            <p:nvPr/>
          </p:nvSpPr>
          <p:spPr>
            <a:xfrm>
              <a:off x="866359" y="1821021"/>
              <a:ext cx="4572637" cy="784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承诺可随机的随机签名（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Randomizable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Signature on Randomizable Commitments, RSoRC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）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/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𝑺𝒆𝒕𝒖𝒑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  <m: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</m:sup>
                      </m:sSup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𝑠𝑘</m:t>
                              </m:r>
                            </m:e>
                          </m:acc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𝑣𝑘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𝑲𝒆𝒚𝑮𝒆𝒏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𝑨𝒖𝒕𝒉𝑪𝒐𝒎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𝑽𝒇𝑨𝒖𝒕𝒉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′)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𝑽𝒇𝑹𝒅𝒎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blipFill>
                  <a:blip r:embed="rId11"/>
                  <a:stretch>
                    <a:fillRect l="-266" b="-80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847580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43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3690074" y="734390"/>
            <a:ext cx="8028160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4865CB15-ACE2-0BF8-8DD2-4802DAF29B45}"/>
              </a:ext>
            </a:extLst>
          </p:cNvPr>
          <p:cNvGrpSpPr/>
          <p:nvPr/>
        </p:nvGrpSpPr>
        <p:grpSpPr>
          <a:xfrm>
            <a:off x="5645554" y="1541426"/>
            <a:ext cx="5960409" cy="2231826"/>
            <a:chOff x="5645554" y="1541426"/>
            <a:chExt cx="5960409" cy="2231826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905E538-517B-8851-7F5C-44A7F8F009AF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A8D2BF51-946E-9BC9-79E1-AC0AE95E1816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82F59F22-8922-9126-5136-7C76E2002192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98" name="文本框 97">
                  <a:extLst>
                    <a:ext uri="{FF2B5EF4-FFF2-40B4-BE49-F238E27FC236}">
                      <a16:creationId xmlns:a16="http://schemas.microsoft.com/office/drawing/2014/main" id="{EF80EFB4-83D0-8808-E4E0-B50C700DD643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99" name="文本框 98">
                  <a:extLst>
                    <a:ext uri="{FF2B5EF4-FFF2-40B4-BE49-F238E27FC236}">
                      <a16:creationId xmlns:a16="http://schemas.microsoft.com/office/drawing/2014/main" id="{344DEF55-1AF2-F901-C742-D142F9E05485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13FD70D3-A43E-C011-2E0B-AF8F74F417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13D651FF-4A9B-9C3E-621A-5B19F86B0D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2" name="图片 101">
                  <a:extLst>
                    <a:ext uri="{FF2B5EF4-FFF2-40B4-BE49-F238E27FC236}">
                      <a16:creationId xmlns:a16="http://schemas.microsoft.com/office/drawing/2014/main" id="{AAEE8449-DDC3-6317-5CAC-366486DECB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103" name="组合 102">
                  <a:extLst>
                    <a:ext uri="{FF2B5EF4-FFF2-40B4-BE49-F238E27FC236}">
                      <a16:creationId xmlns:a16="http://schemas.microsoft.com/office/drawing/2014/main" id="{9B8AEA2D-1E9B-661B-1CEF-F66141A32427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48" name="矩形 147">
                    <a:extLst>
                      <a:ext uri="{FF2B5EF4-FFF2-40B4-BE49-F238E27FC236}">
                        <a16:creationId xmlns:a16="http://schemas.microsoft.com/office/drawing/2014/main" id="{B5FF37CC-A189-0E31-33B1-35807D14F936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9" name="矩形 148">
                    <a:extLst>
                      <a:ext uri="{FF2B5EF4-FFF2-40B4-BE49-F238E27FC236}">
                        <a16:creationId xmlns:a16="http://schemas.microsoft.com/office/drawing/2014/main" id="{069CC34E-70CC-EA4B-34AC-A5B2B0A49C09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10" name="组合 109">
                  <a:extLst>
                    <a:ext uri="{FF2B5EF4-FFF2-40B4-BE49-F238E27FC236}">
                      <a16:creationId xmlns:a16="http://schemas.microsoft.com/office/drawing/2014/main" id="{203830B6-3C4A-3DF4-9A3F-FA80CBFD23D7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46" name="矩形 145">
                    <a:extLst>
                      <a:ext uri="{FF2B5EF4-FFF2-40B4-BE49-F238E27FC236}">
                        <a16:creationId xmlns:a16="http://schemas.microsoft.com/office/drawing/2014/main" id="{6762DC10-9734-FFD8-1775-DB808CD38C9A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7" name="矩形 146">
                    <a:extLst>
                      <a:ext uri="{FF2B5EF4-FFF2-40B4-BE49-F238E27FC236}">
                        <a16:creationId xmlns:a16="http://schemas.microsoft.com/office/drawing/2014/main" id="{BC500376-61B7-1465-A7AC-D50C1C6244B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11" name="组合 110">
                  <a:extLst>
                    <a:ext uri="{FF2B5EF4-FFF2-40B4-BE49-F238E27FC236}">
                      <a16:creationId xmlns:a16="http://schemas.microsoft.com/office/drawing/2014/main" id="{7B028357-0D54-D5B7-BE17-B1787F11350A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43" name="直线连接符 142">
                    <a:extLst>
                      <a:ext uri="{FF2B5EF4-FFF2-40B4-BE49-F238E27FC236}">
                        <a16:creationId xmlns:a16="http://schemas.microsoft.com/office/drawing/2014/main" id="{6811DB35-E4E6-BACF-BD55-CC48281C44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直线连接符 143">
                    <a:extLst>
                      <a:ext uri="{FF2B5EF4-FFF2-40B4-BE49-F238E27FC236}">
                        <a16:creationId xmlns:a16="http://schemas.microsoft.com/office/drawing/2014/main" id="{85DB6FA7-D999-A4F8-39D4-4498D43F1F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" name="直线箭头连接符 144">
                    <a:extLst>
                      <a:ext uri="{FF2B5EF4-FFF2-40B4-BE49-F238E27FC236}">
                        <a16:creationId xmlns:a16="http://schemas.microsoft.com/office/drawing/2014/main" id="{98DD9B7B-03A5-0513-35D6-4F9A67D9C3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2" name="组合 111">
                  <a:extLst>
                    <a:ext uri="{FF2B5EF4-FFF2-40B4-BE49-F238E27FC236}">
                      <a16:creationId xmlns:a16="http://schemas.microsoft.com/office/drawing/2014/main" id="{EC55475F-1DFD-4038-BA88-3FD35C3AD7D6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32" name="直线连接符 131">
                    <a:extLst>
                      <a:ext uri="{FF2B5EF4-FFF2-40B4-BE49-F238E27FC236}">
                        <a16:creationId xmlns:a16="http://schemas.microsoft.com/office/drawing/2014/main" id="{7E29CF87-F660-0D0B-0544-5A78025FF0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直线连接符 132">
                    <a:extLst>
                      <a:ext uri="{FF2B5EF4-FFF2-40B4-BE49-F238E27FC236}">
                        <a16:creationId xmlns:a16="http://schemas.microsoft.com/office/drawing/2014/main" id="{15E9AA42-1498-D833-6B84-DA72E90C39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直线箭头连接符 141">
                    <a:extLst>
                      <a:ext uri="{FF2B5EF4-FFF2-40B4-BE49-F238E27FC236}">
                        <a16:creationId xmlns:a16="http://schemas.microsoft.com/office/drawing/2014/main" id="{B8F87B24-559D-BAE7-6498-37C859B974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13" name="肘形连接符 112">
                  <a:extLst>
                    <a:ext uri="{FF2B5EF4-FFF2-40B4-BE49-F238E27FC236}">
                      <a16:creationId xmlns:a16="http://schemas.microsoft.com/office/drawing/2014/main" id="{866E6945-1C68-383B-602D-61E5FEE19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文本框 113">
                  <a:extLst>
                    <a:ext uri="{FF2B5EF4-FFF2-40B4-BE49-F238E27FC236}">
                      <a16:creationId xmlns:a16="http://schemas.microsoft.com/office/drawing/2014/main" id="{27705327-5209-4C51-3A31-A2ECE47C9222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</a:t>
                  </a:r>
                  <a:r>
                    <a:rPr kumimoji="1" lang="en-US" altLang="zh-CN" sz="1600" dirty="0">
                      <a:solidFill>
                        <a:srgbClr val="115740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com(m),com(y),puzzle(y)</a:t>
                  </a:r>
                  <a:endParaRPr kumimoji="1" lang="zh-CN" altLang="en-US" sz="1600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5" name="文本框 114">
                      <a:extLst>
                        <a:ext uri="{FF2B5EF4-FFF2-40B4-BE49-F238E27FC236}">
                          <a16:creationId xmlns:a16="http://schemas.microsoft.com/office/drawing/2014/main" id="{58B4450C-7B12-4C42-98E7-07645C70217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15" name="文本框 114">
                      <a:extLst>
                        <a:ext uri="{FF2B5EF4-FFF2-40B4-BE49-F238E27FC236}">
                          <a16:creationId xmlns:a16="http://schemas.microsoft.com/office/drawing/2014/main" id="{58B4450C-7B12-4C42-98E7-07645C70217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6" name="文本框 115">
                      <a:extLst>
                        <a:ext uri="{FF2B5EF4-FFF2-40B4-BE49-F238E27FC236}">
                          <a16:creationId xmlns:a16="http://schemas.microsoft.com/office/drawing/2014/main" id="{11CAD6AF-E68D-0F3D-0738-6FFD24C34C2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</a:t>
                      </a:r>
                      <a:r>
                        <a:rPr kumimoji="1" lang="en-US" altLang="zh-CN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com(m),com(y),puzzle(y)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16" name="文本框 115">
                      <a:extLst>
                        <a:ext uri="{FF2B5EF4-FFF2-40B4-BE49-F238E27FC236}">
                          <a16:creationId xmlns:a16="http://schemas.microsoft.com/office/drawing/2014/main" id="{11CAD6AF-E68D-0F3D-0738-6FFD24C34C2C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17" name="组合 116">
                  <a:extLst>
                    <a:ext uri="{FF2B5EF4-FFF2-40B4-BE49-F238E27FC236}">
                      <a16:creationId xmlns:a16="http://schemas.microsoft.com/office/drawing/2014/main" id="{4A610F33-3A1E-D0FF-8EE3-6C06546EE85E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21" name="直线连接符 120">
                    <a:extLst>
                      <a:ext uri="{FF2B5EF4-FFF2-40B4-BE49-F238E27FC236}">
                        <a16:creationId xmlns:a16="http://schemas.microsoft.com/office/drawing/2014/main" id="{D5E720A2-2369-629F-BF72-AE35F490C2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直线连接符 121">
                    <a:extLst>
                      <a:ext uri="{FF2B5EF4-FFF2-40B4-BE49-F238E27FC236}">
                        <a16:creationId xmlns:a16="http://schemas.microsoft.com/office/drawing/2014/main" id="{180E2D80-5F82-A582-2C91-2669272F4B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直线箭头连接符 123">
                    <a:extLst>
                      <a:ext uri="{FF2B5EF4-FFF2-40B4-BE49-F238E27FC236}">
                        <a16:creationId xmlns:a16="http://schemas.microsoft.com/office/drawing/2014/main" id="{05502DB2-58BF-851A-0888-5AC63750F7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0" name="文本框 119">
                  <a:extLst>
                    <a:ext uri="{FF2B5EF4-FFF2-40B4-BE49-F238E27FC236}">
                      <a16:creationId xmlns:a16="http://schemas.microsoft.com/office/drawing/2014/main" id="{CC0354D1-7314-EC70-A90D-42CB7BD8DA16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2E532014-4255-E4F4-38DE-7A9EA09DC04B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6CC0C93D-A093-3B2A-154E-D4FC7785071D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0E2D780D-F4D9-C5EE-E6CF-F6BA9E63B27D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20A6F29D-052D-5673-C4C4-65BB5ED95DCB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3F406D0-04D5-0091-16C2-E8B0250EF282}"/>
              </a:ext>
            </a:extLst>
          </p:cNvPr>
          <p:cNvGrpSpPr/>
          <p:nvPr/>
        </p:nvGrpSpPr>
        <p:grpSpPr>
          <a:xfrm>
            <a:off x="404903" y="1809315"/>
            <a:ext cx="5034094" cy="3878662"/>
            <a:chOff x="404903" y="1809315"/>
            <a:chExt cx="5034094" cy="3878662"/>
          </a:xfrm>
        </p:grpSpPr>
        <p:sp>
          <p:nvSpPr>
            <p:cNvPr id="15" name="圆角矩形 14">
              <a:extLst>
                <a:ext uri="{FF2B5EF4-FFF2-40B4-BE49-F238E27FC236}">
                  <a16:creationId xmlns:a16="http://schemas.microsoft.com/office/drawing/2014/main" id="{2E47ECD3-7961-CAA1-0438-B1061B93251B}"/>
                </a:ext>
              </a:extLst>
            </p:cNvPr>
            <p:cNvSpPr/>
            <p:nvPr/>
          </p:nvSpPr>
          <p:spPr>
            <a:xfrm>
              <a:off x="404903" y="1809315"/>
              <a:ext cx="5034094" cy="3878662"/>
            </a:xfrm>
            <a:prstGeom prst="roundRect">
              <a:avLst>
                <a:gd name="adj" fmla="val 262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pic>
          <p:nvPicPr>
            <p:cNvPr id="16" name="图片 15" descr="图标&#10;&#10;描述已自动生成">
              <a:extLst>
                <a:ext uri="{FF2B5EF4-FFF2-40B4-BE49-F238E27FC236}">
                  <a16:creationId xmlns:a16="http://schemas.microsoft.com/office/drawing/2014/main" id="{B9B8ADB3-E67B-C14B-02E6-CDA741AB2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61505" y="1888355"/>
              <a:ext cx="360000" cy="360000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13CF48B-6696-65C8-E0FF-7E481F0DAA59}"/>
                </a:ext>
              </a:extLst>
            </p:cNvPr>
            <p:cNvSpPr txBox="1"/>
            <p:nvPr/>
          </p:nvSpPr>
          <p:spPr>
            <a:xfrm>
              <a:off x="866359" y="1821021"/>
              <a:ext cx="4572637" cy="784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承诺可随机的随机签名（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Randomizable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Signature on Randomizable Commitments, RSoRC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）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/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𝑺𝒆𝒕𝒖𝒑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  <m: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</m:sup>
                      </m:sSup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𝑠𝑘</m:t>
                              </m:r>
                            </m:e>
                          </m:acc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𝑣𝑘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𝑲𝒆𝒚𝑮𝒆𝒏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𝑨𝒖𝒕𝒉𝑪𝒐𝒎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𝑽𝒇𝑨𝒖𝒕𝒉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′)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𝑽𝒇𝑹𝒅𝒎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blipFill>
                  <a:blip r:embed="rId11"/>
                  <a:stretch>
                    <a:fillRect l="-266" b="-80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624044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3690074" y="734390"/>
            <a:ext cx="8028160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81240F8-855E-070B-33FB-D7FB9691250E}"/>
              </a:ext>
            </a:extLst>
          </p:cNvPr>
          <p:cNvGrpSpPr/>
          <p:nvPr/>
        </p:nvGrpSpPr>
        <p:grpSpPr>
          <a:xfrm>
            <a:off x="6178591" y="4661900"/>
            <a:ext cx="5634062" cy="900000"/>
            <a:chOff x="6178591" y="4406704"/>
            <a:chExt cx="5634062" cy="900000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CDF6C15-00B5-C726-BA03-6DFC7E8668EF}"/>
                </a:ext>
              </a:extLst>
            </p:cNvPr>
            <p:cNvSpPr/>
            <p:nvPr/>
          </p:nvSpPr>
          <p:spPr>
            <a:xfrm>
              <a:off x="6178591" y="4406704"/>
              <a:ext cx="5580000" cy="900000"/>
            </a:xfrm>
            <a:prstGeom prst="rect">
              <a:avLst/>
            </a:prstGeom>
            <a:solidFill>
              <a:srgbClr val="C00000">
                <a:alpha val="9804"/>
              </a:srgbClr>
            </a:solidFill>
            <a:ln>
              <a:solidFill>
                <a:srgbClr val="C0000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417596"/>
                        <a:gd name="connsiteY0" fmla="*/ 0 h 976650"/>
                        <a:gd name="connsiteX1" fmla="*/ 463848 w 4417596"/>
                        <a:gd name="connsiteY1" fmla="*/ 0 h 976650"/>
                        <a:gd name="connsiteX2" fmla="*/ 971871 w 4417596"/>
                        <a:gd name="connsiteY2" fmla="*/ 0 h 976650"/>
                        <a:gd name="connsiteX3" fmla="*/ 1435719 w 4417596"/>
                        <a:gd name="connsiteY3" fmla="*/ 0 h 976650"/>
                        <a:gd name="connsiteX4" fmla="*/ 2032094 w 4417596"/>
                        <a:gd name="connsiteY4" fmla="*/ 0 h 976650"/>
                        <a:gd name="connsiteX5" fmla="*/ 2584294 w 4417596"/>
                        <a:gd name="connsiteY5" fmla="*/ 0 h 976650"/>
                        <a:gd name="connsiteX6" fmla="*/ 3136493 w 4417596"/>
                        <a:gd name="connsiteY6" fmla="*/ 0 h 976650"/>
                        <a:gd name="connsiteX7" fmla="*/ 3777045 w 4417596"/>
                        <a:gd name="connsiteY7" fmla="*/ 0 h 976650"/>
                        <a:gd name="connsiteX8" fmla="*/ 4417596 w 4417596"/>
                        <a:gd name="connsiteY8" fmla="*/ 0 h 976650"/>
                        <a:gd name="connsiteX9" fmla="*/ 4417596 w 4417596"/>
                        <a:gd name="connsiteY9" fmla="*/ 459026 h 976650"/>
                        <a:gd name="connsiteX10" fmla="*/ 4417596 w 4417596"/>
                        <a:gd name="connsiteY10" fmla="*/ 976650 h 976650"/>
                        <a:gd name="connsiteX11" fmla="*/ 3997924 w 4417596"/>
                        <a:gd name="connsiteY11" fmla="*/ 976650 h 976650"/>
                        <a:gd name="connsiteX12" fmla="*/ 3534077 w 4417596"/>
                        <a:gd name="connsiteY12" fmla="*/ 976650 h 976650"/>
                        <a:gd name="connsiteX13" fmla="*/ 2937701 w 4417596"/>
                        <a:gd name="connsiteY13" fmla="*/ 976650 h 976650"/>
                        <a:gd name="connsiteX14" fmla="*/ 2297150 w 4417596"/>
                        <a:gd name="connsiteY14" fmla="*/ 976650 h 976650"/>
                        <a:gd name="connsiteX15" fmla="*/ 1789126 w 4417596"/>
                        <a:gd name="connsiteY15" fmla="*/ 976650 h 976650"/>
                        <a:gd name="connsiteX16" fmla="*/ 1148575 w 4417596"/>
                        <a:gd name="connsiteY16" fmla="*/ 976650 h 976650"/>
                        <a:gd name="connsiteX17" fmla="*/ 684727 w 4417596"/>
                        <a:gd name="connsiteY17" fmla="*/ 976650 h 976650"/>
                        <a:gd name="connsiteX18" fmla="*/ 0 w 4417596"/>
                        <a:gd name="connsiteY18" fmla="*/ 976650 h 976650"/>
                        <a:gd name="connsiteX19" fmla="*/ 0 w 4417596"/>
                        <a:gd name="connsiteY19" fmla="*/ 517625 h 976650"/>
                        <a:gd name="connsiteX20" fmla="*/ 0 w 4417596"/>
                        <a:gd name="connsiteY20" fmla="*/ 0 h 976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417596" h="976650" fill="none" extrusionOk="0">
                          <a:moveTo>
                            <a:pt x="0" y="0"/>
                          </a:moveTo>
                          <a:cubicBezTo>
                            <a:pt x="94183" y="-34929"/>
                            <a:pt x="362044" y="14727"/>
                            <a:pt x="463848" y="0"/>
                          </a:cubicBezTo>
                          <a:cubicBezTo>
                            <a:pt x="565652" y="-14727"/>
                            <a:pt x="746639" y="1557"/>
                            <a:pt x="971871" y="0"/>
                          </a:cubicBezTo>
                          <a:cubicBezTo>
                            <a:pt x="1197103" y="-1557"/>
                            <a:pt x="1309395" y="18416"/>
                            <a:pt x="1435719" y="0"/>
                          </a:cubicBezTo>
                          <a:cubicBezTo>
                            <a:pt x="1562043" y="-18416"/>
                            <a:pt x="1747874" y="49416"/>
                            <a:pt x="2032094" y="0"/>
                          </a:cubicBezTo>
                          <a:cubicBezTo>
                            <a:pt x="2316314" y="-49416"/>
                            <a:pt x="2408608" y="58716"/>
                            <a:pt x="2584294" y="0"/>
                          </a:cubicBezTo>
                          <a:cubicBezTo>
                            <a:pt x="2759980" y="-58716"/>
                            <a:pt x="2924024" y="23406"/>
                            <a:pt x="3136493" y="0"/>
                          </a:cubicBezTo>
                          <a:cubicBezTo>
                            <a:pt x="3348962" y="-23406"/>
                            <a:pt x="3604526" y="42665"/>
                            <a:pt x="3777045" y="0"/>
                          </a:cubicBezTo>
                          <a:cubicBezTo>
                            <a:pt x="3949564" y="-42665"/>
                            <a:pt x="4274089" y="16769"/>
                            <a:pt x="4417596" y="0"/>
                          </a:cubicBezTo>
                          <a:cubicBezTo>
                            <a:pt x="4418998" y="191896"/>
                            <a:pt x="4395577" y="298781"/>
                            <a:pt x="4417596" y="459026"/>
                          </a:cubicBezTo>
                          <a:cubicBezTo>
                            <a:pt x="4439615" y="619271"/>
                            <a:pt x="4396788" y="719191"/>
                            <a:pt x="4417596" y="976650"/>
                          </a:cubicBezTo>
                          <a:cubicBezTo>
                            <a:pt x="4278943" y="1004185"/>
                            <a:pt x="4142387" y="955430"/>
                            <a:pt x="3997924" y="976650"/>
                          </a:cubicBezTo>
                          <a:cubicBezTo>
                            <a:pt x="3853461" y="997870"/>
                            <a:pt x="3732311" y="930908"/>
                            <a:pt x="3534077" y="976650"/>
                          </a:cubicBezTo>
                          <a:cubicBezTo>
                            <a:pt x="3335843" y="1022392"/>
                            <a:pt x="3191293" y="938492"/>
                            <a:pt x="2937701" y="976650"/>
                          </a:cubicBezTo>
                          <a:cubicBezTo>
                            <a:pt x="2684109" y="1014808"/>
                            <a:pt x="2568160" y="907081"/>
                            <a:pt x="2297150" y="976650"/>
                          </a:cubicBezTo>
                          <a:cubicBezTo>
                            <a:pt x="2026140" y="1046219"/>
                            <a:pt x="1892627" y="931573"/>
                            <a:pt x="1789126" y="976650"/>
                          </a:cubicBezTo>
                          <a:cubicBezTo>
                            <a:pt x="1685625" y="1021727"/>
                            <a:pt x="1381744" y="976390"/>
                            <a:pt x="1148575" y="976650"/>
                          </a:cubicBezTo>
                          <a:cubicBezTo>
                            <a:pt x="915406" y="976910"/>
                            <a:pt x="886661" y="944254"/>
                            <a:pt x="684727" y="976650"/>
                          </a:cubicBezTo>
                          <a:cubicBezTo>
                            <a:pt x="482793" y="1009046"/>
                            <a:pt x="156155" y="940956"/>
                            <a:pt x="0" y="976650"/>
                          </a:cubicBezTo>
                          <a:cubicBezTo>
                            <a:pt x="-19571" y="750255"/>
                            <a:pt x="52704" y="662881"/>
                            <a:pt x="0" y="517625"/>
                          </a:cubicBezTo>
                          <a:cubicBezTo>
                            <a:pt x="-52704" y="372370"/>
                            <a:pt x="44338" y="157648"/>
                            <a:pt x="0" y="0"/>
                          </a:cubicBezTo>
                          <a:close/>
                        </a:path>
                        <a:path w="4417596" h="976650" stroke="0" extrusionOk="0">
                          <a:moveTo>
                            <a:pt x="0" y="0"/>
                          </a:moveTo>
                          <a:cubicBezTo>
                            <a:pt x="236725" y="-29319"/>
                            <a:pt x="329756" y="52321"/>
                            <a:pt x="508024" y="0"/>
                          </a:cubicBezTo>
                          <a:cubicBezTo>
                            <a:pt x="686292" y="-52321"/>
                            <a:pt x="767230" y="11242"/>
                            <a:pt x="927695" y="0"/>
                          </a:cubicBezTo>
                          <a:cubicBezTo>
                            <a:pt x="1088160" y="-11242"/>
                            <a:pt x="1356402" y="9199"/>
                            <a:pt x="1568247" y="0"/>
                          </a:cubicBezTo>
                          <a:cubicBezTo>
                            <a:pt x="1780092" y="-9199"/>
                            <a:pt x="1822842" y="21330"/>
                            <a:pt x="2076270" y="0"/>
                          </a:cubicBezTo>
                          <a:cubicBezTo>
                            <a:pt x="2329698" y="-21330"/>
                            <a:pt x="2420454" y="38674"/>
                            <a:pt x="2584294" y="0"/>
                          </a:cubicBezTo>
                          <a:cubicBezTo>
                            <a:pt x="2748134" y="-38674"/>
                            <a:pt x="2911475" y="32145"/>
                            <a:pt x="3224845" y="0"/>
                          </a:cubicBezTo>
                          <a:cubicBezTo>
                            <a:pt x="3538215" y="-32145"/>
                            <a:pt x="3544462" y="31016"/>
                            <a:pt x="3688693" y="0"/>
                          </a:cubicBezTo>
                          <a:cubicBezTo>
                            <a:pt x="3832924" y="-31016"/>
                            <a:pt x="4222218" y="16710"/>
                            <a:pt x="4417596" y="0"/>
                          </a:cubicBezTo>
                          <a:cubicBezTo>
                            <a:pt x="4438773" y="184691"/>
                            <a:pt x="4394184" y="294609"/>
                            <a:pt x="4417596" y="507858"/>
                          </a:cubicBezTo>
                          <a:cubicBezTo>
                            <a:pt x="4441008" y="721107"/>
                            <a:pt x="4373644" y="850533"/>
                            <a:pt x="4417596" y="976650"/>
                          </a:cubicBezTo>
                          <a:cubicBezTo>
                            <a:pt x="4220742" y="1014514"/>
                            <a:pt x="4038244" y="912063"/>
                            <a:pt x="3865397" y="976650"/>
                          </a:cubicBezTo>
                          <a:cubicBezTo>
                            <a:pt x="3692550" y="1041237"/>
                            <a:pt x="3602719" y="922069"/>
                            <a:pt x="3357373" y="976650"/>
                          </a:cubicBezTo>
                          <a:cubicBezTo>
                            <a:pt x="3112027" y="1031231"/>
                            <a:pt x="2980343" y="933754"/>
                            <a:pt x="2716822" y="976650"/>
                          </a:cubicBezTo>
                          <a:cubicBezTo>
                            <a:pt x="2453301" y="1019546"/>
                            <a:pt x="2325167" y="917711"/>
                            <a:pt x="2076270" y="976650"/>
                          </a:cubicBezTo>
                          <a:cubicBezTo>
                            <a:pt x="1827373" y="1035589"/>
                            <a:pt x="1798275" y="970639"/>
                            <a:pt x="1612423" y="976650"/>
                          </a:cubicBezTo>
                          <a:cubicBezTo>
                            <a:pt x="1426571" y="982661"/>
                            <a:pt x="1178767" y="919767"/>
                            <a:pt x="1060223" y="976650"/>
                          </a:cubicBezTo>
                          <a:cubicBezTo>
                            <a:pt x="941679" y="1033533"/>
                            <a:pt x="250497" y="959597"/>
                            <a:pt x="0" y="976650"/>
                          </a:cubicBezTo>
                          <a:cubicBezTo>
                            <a:pt x="-42399" y="878798"/>
                            <a:pt x="1161" y="706467"/>
                            <a:pt x="0" y="488325"/>
                          </a:cubicBezTo>
                          <a:cubicBezTo>
                            <a:pt x="-1161" y="270184"/>
                            <a:pt x="4843" y="20143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8CE447A-8A0D-1CD4-A985-6D89CF988EC2}"/>
                </a:ext>
              </a:extLst>
            </p:cNvPr>
            <p:cNvSpPr txBox="1"/>
            <p:nvPr/>
          </p:nvSpPr>
          <p:spPr>
            <a:xfrm>
              <a:off x="6886304" y="4687427"/>
              <a:ext cx="49263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如果恶意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Receiver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发起多笔交易但不告知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Sender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？</a:t>
              </a:r>
            </a:p>
          </p:txBody>
        </p:sp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E6147BB2-1A2C-1BC4-C1B5-9BBA284393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48760" y="4586704"/>
              <a:ext cx="540000" cy="540000"/>
            </a:xfrm>
            <a:prstGeom prst="rect">
              <a:avLst/>
            </a:prstGeom>
          </p:spPr>
        </p:pic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4865CB15-ACE2-0BF8-8DD2-4802DAF29B45}"/>
              </a:ext>
            </a:extLst>
          </p:cNvPr>
          <p:cNvGrpSpPr/>
          <p:nvPr/>
        </p:nvGrpSpPr>
        <p:grpSpPr>
          <a:xfrm>
            <a:off x="5645554" y="1541426"/>
            <a:ext cx="5960409" cy="2231826"/>
            <a:chOff x="5645554" y="1541426"/>
            <a:chExt cx="5960409" cy="2231826"/>
          </a:xfrm>
        </p:grpSpPr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0905E538-517B-8851-7F5C-44A7F8F009AF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A8D2BF51-946E-9BC9-79E1-AC0AE95E1816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97" name="文本框 96">
                  <a:extLst>
                    <a:ext uri="{FF2B5EF4-FFF2-40B4-BE49-F238E27FC236}">
                      <a16:creationId xmlns:a16="http://schemas.microsoft.com/office/drawing/2014/main" id="{82F59F22-8922-9126-5136-7C76E2002192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98" name="文本框 97">
                  <a:extLst>
                    <a:ext uri="{FF2B5EF4-FFF2-40B4-BE49-F238E27FC236}">
                      <a16:creationId xmlns:a16="http://schemas.microsoft.com/office/drawing/2014/main" id="{EF80EFB4-83D0-8808-E4E0-B50C700DD643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99" name="文本框 98">
                  <a:extLst>
                    <a:ext uri="{FF2B5EF4-FFF2-40B4-BE49-F238E27FC236}">
                      <a16:creationId xmlns:a16="http://schemas.microsoft.com/office/drawing/2014/main" id="{344DEF55-1AF2-F901-C742-D142F9E05485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13FD70D3-A43E-C011-2E0B-AF8F74F417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13D651FF-4A9B-9C3E-621A-5B19F86B0D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102" name="图片 101">
                  <a:extLst>
                    <a:ext uri="{FF2B5EF4-FFF2-40B4-BE49-F238E27FC236}">
                      <a16:creationId xmlns:a16="http://schemas.microsoft.com/office/drawing/2014/main" id="{AAEE8449-DDC3-6317-5CAC-366486DECB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103" name="组合 102">
                  <a:extLst>
                    <a:ext uri="{FF2B5EF4-FFF2-40B4-BE49-F238E27FC236}">
                      <a16:creationId xmlns:a16="http://schemas.microsoft.com/office/drawing/2014/main" id="{9B8AEA2D-1E9B-661B-1CEF-F66141A32427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48" name="矩形 147">
                    <a:extLst>
                      <a:ext uri="{FF2B5EF4-FFF2-40B4-BE49-F238E27FC236}">
                        <a16:creationId xmlns:a16="http://schemas.microsoft.com/office/drawing/2014/main" id="{B5FF37CC-A189-0E31-33B1-35807D14F936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9" name="矩形 148">
                    <a:extLst>
                      <a:ext uri="{FF2B5EF4-FFF2-40B4-BE49-F238E27FC236}">
                        <a16:creationId xmlns:a16="http://schemas.microsoft.com/office/drawing/2014/main" id="{069CC34E-70CC-EA4B-34AC-A5B2B0A49C09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10" name="组合 109">
                  <a:extLst>
                    <a:ext uri="{FF2B5EF4-FFF2-40B4-BE49-F238E27FC236}">
                      <a16:creationId xmlns:a16="http://schemas.microsoft.com/office/drawing/2014/main" id="{203830B6-3C4A-3DF4-9A3F-FA80CBFD23D7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46" name="矩形 145">
                    <a:extLst>
                      <a:ext uri="{FF2B5EF4-FFF2-40B4-BE49-F238E27FC236}">
                        <a16:creationId xmlns:a16="http://schemas.microsoft.com/office/drawing/2014/main" id="{6762DC10-9734-FFD8-1775-DB808CD38C9A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7" name="矩形 146">
                    <a:extLst>
                      <a:ext uri="{FF2B5EF4-FFF2-40B4-BE49-F238E27FC236}">
                        <a16:creationId xmlns:a16="http://schemas.microsoft.com/office/drawing/2014/main" id="{BC500376-61B7-1465-A7AC-D50C1C6244B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11" name="组合 110">
                  <a:extLst>
                    <a:ext uri="{FF2B5EF4-FFF2-40B4-BE49-F238E27FC236}">
                      <a16:creationId xmlns:a16="http://schemas.microsoft.com/office/drawing/2014/main" id="{7B028357-0D54-D5B7-BE17-B1787F11350A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43" name="直线连接符 142">
                    <a:extLst>
                      <a:ext uri="{FF2B5EF4-FFF2-40B4-BE49-F238E27FC236}">
                        <a16:creationId xmlns:a16="http://schemas.microsoft.com/office/drawing/2014/main" id="{6811DB35-E4E6-BACF-BD55-CC48281C44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直线连接符 143">
                    <a:extLst>
                      <a:ext uri="{FF2B5EF4-FFF2-40B4-BE49-F238E27FC236}">
                        <a16:creationId xmlns:a16="http://schemas.microsoft.com/office/drawing/2014/main" id="{85DB6FA7-D999-A4F8-39D4-4498D43F1F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" name="直线箭头连接符 144">
                    <a:extLst>
                      <a:ext uri="{FF2B5EF4-FFF2-40B4-BE49-F238E27FC236}">
                        <a16:creationId xmlns:a16="http://schemas.microsoft.com/office/drawing/2014/main" id="{98DD9B7B-03A5-0513-35D6-4F9A67D9C3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2" name="组合 111">
                  <a:extLst>
                    <a:ext uri="{FF2B5EF4-FFF2-40B4-BE49-F238E27FC236}">
                      <a16:creationId xmlns:a16="http://schemas.microsoft.com/office/drawing/2014/main" id="{EC55475F-1DFD-4038-BA88-3FD35C3AD7D6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32" name="直线连接符 131">
                    <a:extLst>
                      <a:ext uri="{FF2B5EF4-FFF2-40B4-BE49-F238E27FC236}">
                        <a16:creationId xmlns:a16="http://schemas.microsoft.com/office/drawing/2014/main" id="{7E29CF87-F660-0D0B-0544-5A78025FF0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" name="直线连接符 132">
                    <a:extLst>
                      <a:ext uri="{FF2B5EF4-FFF2-40B4-BE49-F238E27FC236}">
                        <a16:creationId xmlns:a16="http://schemas.microsoft.com/office/drawing/2014/main" id="{15E9AA42-1498-D833-6B84-DA72E90C39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直线箭头连接符 141">
                    <a:extLst>
                      <a:ext uri="{FF2B5EF4-FFF2-40B4-BE49-F238E27FC236}">
                        <a16:creationId xmlns:a16="http://schemas.microsoft.com/office/drawing/2014/main" id="{B8F87B24-559D-BAE7-6498-37C859B974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13" name="肘形连接符 112">
                  <a:extLst>
                    <a:ext uri="{FF2B5EF4-FFF2-40B4-BE49-F238E27FC236}">
                      <a16:creationId xmlns:a16="http://schemas.microsoft.com/office/drawing/2014/main" id="{866E6945-1C68-383B-602D-61E5FEE19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文本框 113">
                  <a:extLst>
                    <a:ext uri="{FF2B5EF4-FFF2-40B4-BE49-F238E27FC236}">
                      <a16:creationId xmlns:a16="http://schemas.microsoft.com/office/drawing/2014/main" id="{27705327-5209-4C51-3A31-A2ECE47C9222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</a:t>
                  </a:r>
                  <a:r>
                    <a:rPr kumimoji="1" lang="en-US" altLang="zh-CN" sz="1600" dirty="0">
                      <a:solidFill>
                        <a:srgbClr val="115740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com(m),com(y),puzzle(y)</a:t>
                  </a:r>
                  <a:endParaRPr kumimoji="1" lang="zh-CN" altLang="en-US" sz="1600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5" name="文本框 114">
                      <a:extLst>
                        <a:ext uri="{FF2B5EF4-FFF2-40B4-BE49-F238E27FC236}">
                          <a16:creationId xmlns:a16="http://schemas.microsoft.com/office/drawing/2014/main" id="{58B4450C-7B12-4C42-98E7-07645C70217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15" name="文本框 114">
                      <a:extLst>
                        <a:ext uri="{FF2B5EF4-FFF2-40B4-BE49-F238E27FC236}">
                          <a16:creationId xmlns:a16="http://schemas.microsoft.com/office/drawing/2014/main" id="{58B4450C-7B12-4C42-98E7-07645C70217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6" name="文本框 115">
                      <a:extLst>
                        <a:ext uri="{FF2B5EF4-FFF2-40B4-BE49-F238E27FC236}">
                          <a16:creationId xmlns:a16="http://schemas.microsoft.com/office/drawing/2014/main" id="{11CAD6AF-E68D-0F3D-0738-6FFD24C34C2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</a:t>
                      </a:r>
                      <a:r>
                        <a:rPr kumimoji="1" lang="en-US" altLang="zh-CN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com(m),com(y),puzzle(y)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116" name="文本框 115">
                      <a:extLst>
                        <a:ext uri="{FF2B5EF4-FFF2-40B4-BE49-F238E27FC236}">
                          <a16:creationId xmlns:a16="http://schemas.microsoft.com/office/drawing/2014/main" id="{11CAD6AF-E68D-0F3D-0738-6FFD24C34C2C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17" name="组合 116">
                  <a:extLst>
                    <a:ext uri="{FF2B5EF4-FFF2-40B4-BE49-F238E27FC236}">
                      <a16:creationId xmlns:a16="http://schemas.microsoft.com/office/drawing/2014/main" id="{4A610F33-3A1E-D0FF-8EE3-6C06546EE85E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21" name="直线连接符 120">
                    <a:extLst>
                      <a:ext uri="{FF2B5EF4-FFF2-40B4-BE49-F238E27FC236}">
                        <a16:creationId xmlns:a16="http://schemas.microsoft.com/office/drawing/2014/main" id="{D5E720A2-2369-629F-BF72-AE35F490C2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直线连接符 121">
                    <a:extLst>
                      <a:ext uri="{FF2B5EF4-FFF2-40B4-BE49-F238E27FC236}">
                        <a16:creationId xmlns:a16="http://schemas.microsoft.com/office/drawing/2014/main" id="{180E2D80-5F82-A582-2C91-2669272F4B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直线箭头连接符 123">
                    <a:extLst>
                      <a:ext uri="{FF2B5EF4-FFF2-40B4-BE49-F238E27FC236}">
                        <a16:creationId xmlns:a16="http://schemas.microsoft.com/office/drawing/2014/main" id="{05502DB2-58BF-851A-0888-5AC63750F7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0" name="文本框 119">
                  <a:extLst>
                    <a:ext uri="{FF2B5EF4-FFF2-40B4-BE49-F238E27FC236}">
                      <a16:creationId xmlns:a16="http://schemas.microsoft.com/office/drawing/2014/main" id="{CC0354D1-7314-EC70-A90D-42CB7BD8DA16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2E532014-4255-E4F4-38DE-7A9EA09DC04B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矩形 94">
                <a:extLst>
                  <a:ext uri="{FF2B5EF4-FFF2-40B4-BE49-F238E27FC236}">
                    <a16:creationId xmlns:a16="http://schemas.microsoft.com/office/drawing/2014/main" id="{6CC0C93D-A093-3B2A-154E-D4FC7785071D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0E2D780D-F4D9-C5EE-E6CF-F6BA9E63B27D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20A6F29D-052D-5673-C4C4-65BB5ED95DCB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3F406D0-04D5-0091-16C2-E8B0250EF282}"/>
              </a:ext>
            </a:extLst>
          </p:cNvPr>
          <p:cNvGrpSpPr/>
          <p:nvPr/>
        </p:nvGrpSpPr>
        <p:grpSpPr>
          <a:xfrm>
            <a:off x="404903" y="1809315"/>
            <a:ext cx="5034094" cy="3878662"/>
            <a:chOff x="404903" y="1809315"/>
            <a:chExt cx="5034094" cy="3878662"/>
          </a:xfrm>
        </p:grpSpPr>
        <p:sp>
          <p:nvSpPr>
            <p:cNvPr id="15" name="圆角矩形 14">
              <a:extLst>
                <a:ext uri="{FF2B5EF4-FFF2-40B4-BE49-F238E27FC236}">
                  <a16:creationId xmlns:a16="http://schemas.microsoft.com/office/drawing/2014/main" id="{2E47ECD3-7961-CAA1-0438-B1061B93251B}"/>
                </a:ext>
              </a:extLst>
            </p:cNvPr>
            <p:cNvSpPr/>
            <p:nvPr/>
          </p:nvSpPr>
          <p:spPr>
            <a:xfrm>
              <a:off x="404903" y="1809315"/>
              <a:ext cx="5034094" cy="3878662"/>
            </a:xfrm>
            <a:prstGeom prst="roundRect">
              <a:avLst>
                <a:gd name="adj" fmla="val 262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pic>
          <p:nvPicPr>
            <p:cNvPr id="16" name="图片 15" descr="图标&#10;&#10;描述已自动生成">
              <a:extLst>
                <a:ext uri="{FF2B5EF4-FFF2-40B4-BE49-F238E27FC236}">
                  <a16:creationId xmlns:a16="http://schemas.microsoft.com/office/drawing/2014/main" id="{B9B8ADB3-E67B-C14B-02E6-CDA741AB2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61505" y="1888355"/>
              <a:ext cx="360000" cy="360000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13CF48B-6696-65C8-E0FF-7E481F0DAA59}"/>
                </a:ext>
              </a:extLst>
            </p:cNvPr>
            <p:cNvSpPr txBox="1"/>
            <p:nvPr/>
          </p:nvSpPr>
          <p:spPr>
            <a:xfrm>
              <a:off x="866359" y="1821021"/>
              <a:ext cx="4572637" cy="784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承诺可随机的随机签名（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Randomizable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Signature on Randomizable Commitments, RSoRC</a:t>
              </a:r>
              <a:r>
                <a:rPr kumimoji="1" lang="zh-CN" altLang="en-US" sz="16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）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/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𝑺𝒆𝒕𝒖𝒑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  <m: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</m:sup>
                      </m:sSup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𝑠𝑘</m:t>
                              </m:r>
                            </m:e>
                          </m:acc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𝑣𝑘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𝑲𝒆𝒚𝑮𝒆𝒏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𝑝𝑝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𝑨𝒖𝒕𝒉𝑪𝒐𝒎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𝑽𝒇𝑪𝒐𝒎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𝑣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𝑽𝒇𝑨𝒖𝒕𝒉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p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′)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d>
                        <m:d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kumimoji="1" lang="en-US" altLang="zh-CN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kumimoji="1" lang="en-US" altLang="zh-CN" sz="16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𝜎</m:t>
                                  </m:r>
                                </m:e>
                              </m:acc>
                            </m:e>
                            <m:sub>
                              <m:r>
                                <a:rPr kumimoji="1" lang="en-US" altLang="zh-CN" sz="16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𝑛𝑒𝑤</m:t>
                              </m:r>
                            </m:sub>
                          </m:sSub>
                        </m:e>
                      </m:d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𝑹𝒅𝒎𝑨𝑪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42900" indent="-342900">
                    <a:lnSpc>
                      <a:spcPct val="150000"/>
                    </a:lnSpc>
                    <a:buFont typeface="+mj-ea"/>
                    <a:buAutoNum type="circleNumDbPlain"/>
                  </a:pPr>
                  <a14:m>
                    <m:oMath xmlns:m="http://schemas.openxmlformats.org/officeDocument/2006/math"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∕</m:t>
                      </m:r>
                      <m:r>
                        <a:rPr kumimoji="1" lang="en-US" altLang="zh-CN" sz="160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0←</m:t>
                      </m:r>
                      <m:r>
                        <a:rPr kumimoji="1" lang="en-US" altLang="zh-CN" sz="16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𝑽𝒇𝑹𝒅𝒎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𝑐𝑚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𝑐𝑚</m:t>
                          </m:r>
                        </m:e>
                        <m:sub>
                          <m:r>
                            <a:rPr kumimoji="1" lang="en-US" altLang="zh-CN" sz="16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kumimoji="1" lang="en-US" altLang="zh-CN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sz="16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</m:acc>
                        </m:e>
                        <m:sub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kumimoji="1" lang="en-US" altLang="zh-CN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kumimoji="1" lang="en-US" altLang="zh-CN" sz="16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𝑣𝑘</m:t>
                          </m:r>
                        </m:e>
                      </m:acc>
                      <m:r>
                        <a:rPr kumimoji="1" lang="en-US" altLang="zh-CN" sz="16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a14:m>
                  <a:endParaRPr kumimoji="1" lang="en-US" altLang="zh-CN" sz="1600" i="1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B26B1893-EE76-7D70-02B6-E8BD81E2AD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0190" y="2524722"/>
                  <a:ext cx="4762469" cy="3141694"/>
                </a:xfrm>
                <a:prstGeom prst="rect">
                  <a:avLst/>
                </a:prstGeom>
                <a:blipFill>
                  <a:blip r:embed="rId11"/>
                  <a:stretch>
                    <a:fillRect l="-266" b="-80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922717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45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2818041" y="734390"/>
            <a:ext cx="890019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 + GR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3ADFFE-5122-D7F8-8A54-0C087AA802C6}"/>
              </a:ext>
            </a:extLst>
          </p:cNvPr>
          <p:cNvSpPr txBox="1">
            <a:spLocks/>
          </p:cNvSpPr>
          <p:nvPr/>
        </p:nvSpPr>
        <p:spPr>
          <a:xfrm>
            <a:off x="9621185" y="1254269"/>
            <a:ext cx="209704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= BlindHub</a:t>
            </a:r>
            <a:endParaRPr kumimoji="1" lang="zh-CN" altLang="en-US" sz="2800" b="1" dirty="0">
              <a:solidFill>
                <a:srgbClr val="115740"/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B454F6A3-1E63-9568-EBAF-F6881C5110BE}"/>
              </a:ext>
            </a:extLst>
          </p:cNvPr>
          <p:cNvGrpSpPr/>
          <p:nvPr/>
        </p:nvGrpSpPr>
        <p:grpSpPr>
          <a:xfrm>
            <a:off x="20619" y="1541426"/>
            <a:ext cx="5960409" cy="2231826"/>
            <a:chOff x="5645554" y="1541426"/>
            <a:chExt cx="5960409" cy="2231826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2CE28E1A-B365-1236-2837-CAB2DC2B3DDF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8F3128A2-BC8A-F724-B3EB-9F3ABB58CDE4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8E758908-C14C-15C7-4658-5900211A04AC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69" name="文本框 68">
                  <a:extLst>
                    <a:ext uri="{FF2B5EF4-FFF2-40B4-BE49-F238E27FC236}">
                      <a16:creationId xmlns:a16="http://schemas.microsoft.com/office/drawing/2014/main" id="{E6E56CA8-D9F9-872F-CC72-4FBB56BC43D4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E168F952-6A83-7005-2BF1-86F9288894B7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71" name="图片 70">
                  <a:extLst>
                    <a:ext uri="{FF2B5EF4-FFF2-40B4-BE49-F238E27FC236}">
                      <a16:creationId xmlns:a16="http://schemas.microsoft.com/office/drawing/2014/main" id="{D46315B9-35EB-FE09-2AE8-504216FD69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2" name="图片 71">
                  <a:extLst>
                    <a:ext uri="{FF2B5EF4-FFF2-40B4-BE49-F238E27FC236}">
                      <a16:creationId xmlns:a16="http://schemas.microsoft.com/office/drawing/2014/main" id="{666AFFE1-EE26-CE42-B39C-11219D609E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3" name="图片 72">
                  <a:extLst>
                    <a:ext uri="{FF2B5EF4-FFF2-40B4-BE49-F238E27FC236}">
                      <a16:creationId xmlns:a16="http://schemas.microsoft.com/office/drawing/2014/main" id="{9827BFC1-8816-8B5C-297A-6DD1208574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74" name="组合 73">
                  <a:extLst>
                    <a:ext uri="{FF2B5EF4-FFF2-40B4-BE49-F238E27FC236}">
                      <a16:creationId xmlns:a16="http://schemas.microsoft.com/office/drawing/2014/main" id="{FFDB0FC1-A31C-CBB8-05B1-3229A85BB695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5" name="矩形 114">
                    <a:extLst>
                      <a:ext uri="{FF2B5EF4-FFF2-40B4-BE49-F238E27FC236}">
                        <a16:creationId xmlns:a16="http://schemas.microsoft.com/office/drawing/2014/main" id="{5EBB1009-8EE3-F62B-6CFD-0D7CC575075F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矩形 115">
                    <a:extLst>
                      <a:ext uri="{FF2B5EF4-FFF2-40B4-BE49-F238E27FC236}">
                        <a16:creationId xmlns:a16="http://schemas.microsoft.com/office/drawing/2014/main" id="{A7C9103B-F6A4-5933-D670-48EA264A8979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5" name="组合 74">
                  <a:extLst>
                    <a:ext uri="{FF2B5EF4-FFF2-40B4-BE49-F238E27FC236}">
                      <a16:creationId xmlns:a16="http://schemas.microsoft.com/office/drawing/2014/main" id="{DB8BEA2B-D71E-74A0-95A2-03DBA52A6918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1" name="矩形 110">
                    <a:extLst>
                      <a:ext uri="{FF2B5EF4-FFF2-40B4-BE49-F238E27FC236}">
                        <a16:creationId xmlns:a16="http://schemas.microsoft.com/office/drawing/2014/main" id="{24FCB310-D5CB-6537-711D-198FF20A0D47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3" name="矩形 112">
                    <a:extLst>
                      <a:ext uri="{FF2B5EF4-FFF2-40B4-BE49-F238E27FC236}">
                        <a16:creationId xmlns:a16="http://schemas.microsoft.com/office/drawing/2014/main" id="{BB068A7D-09C5-8050-3941-AB46CC209E4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6" name="组合 75">
                  <a:extLst>
                    <a:ext uri="{FF2B5EF4-FFF2-40B4-BE49-F238E27FC236}">
                      <a16:creationId xmlns:a16="http://schemas.microsoft.com/office/drawing/2014/main" id="{4C433ED0-7554-DBA5-28DE-976B9D8D2900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01" name="直线连接符 100">
                    <a:extLst>
                      <a:ext uri="{FF2B5EF4-FFF2-40B4-BE49-F238E27FC236}">
                        <a16:creationId xmlns:a16="http://schemas.microsoft.com/office/drawing/2014/main" id="{B375C33E-1DB7-8FA1-8FC2-7C9AF03317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直线连接符 101">
                    <a:extLst>
                      <a:ext uri="{FF2B5EF4-FFF2-40B4-BE49-F238E27FC236}">
                        <a16:creationId xmlns:a16="http://schemas.microsoft.com/office/drawing/2014/main" id="{C034436B-6561-C1B1-3AB6-4D2705923F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直线箭头连接符 102">
                    <a:extLst>
                      <a:ext uri="{FF2B5EF4-FFF2-40B4-BE49-F238E27FC236}">
                        <a16:creationId xmlns:a16="http://schemas.microsoft.com/office/drawing/2014/main" id="{F9B21E33-C759-CB04-4A80-4B82C636445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组合 76">
                  <a:extLst>
                    <a:ext uri="{FF2B5EF4-FFF2-40B4-BE49-F238E27FC236}">
                      <a16:creationId xmlns:a16="http://schemas.microsoft.com/office/drawing/2014/main" id="{3A4EB06A-576A-6A08-8D48-2B4038C9676F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4" name="直线连接符 93">
                    <a:extLst>
                      <a:ext uri="{FF2B5EF4-FFF2-40B4-BE49-F238E27FC236}">
                        <a16:creationId xmlns:a16="http://schemas.microsoft.com/office/drawing/2014/main" id="{9096A60C-A5F3-E915-6B82-2C9DA25D5A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直线连接符 94">
                    <a:extLst>
                      <a:ext uri="{FF2B5EF4-FFF2-40B4-BE49-F238E27FC236}">
                        <a16:creationId xmlns:a16="http://schemas.microsoft.com/office/drawing/2014/main" id="{FF7FB3A7-0D8C-FE88-28DD-D9A4EE272F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直线箭头连接符 95">
                    <a:extLst>
                      <a:ext uri="{FF2B5EF4-FFF2-40B4-BE49-F238E27FC236}">
                        <a16:creationId xmlns:a16="http://schemas.microsoft.com/office/drawing/2014/main" id="{58BBDE43-8A07-4DAB-6AF1-66D44A0F54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8" name="肘形连接符 77">
                  <a:extLst>
                    <a:ext uri="{FF2B5EF4-FFF2-40B4-BE49-F238E27FC236}">
                      <a16:creationId xmlns:a16="http://schemas.microsoft.com/office/drawing/2014/main" id="{C5D54190-AE77-B021-2667-0633C69DC8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C16FA13B-1405-3452-E9B2-09306593E3E5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</a:t>
                  </a:r>
                  <a:r>
                    <a:rPr kumimoji="1" lang="en-US" altLang="zh-CN" sz="1600" dirty="0">
                      <a:solidFill>
                        <a:srgbClr val="115740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com(m),com(y),puzzle(y)</a:t>
                  </a:r>
                  <a:endParaRPr kumimoji="1" lang="zh-CN" altLang="en-US" sz="1600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</a:t>
                      </a:r>
                      <a:r>
                        <a:rPr kumimoji="1" lang="en-US" altLang="zh-CN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com(m),com(y),puzzle(y)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82" name="组合 81">
                  <a:extLst>
                    <a:ext uri="{FF2B5EF4-FFF2-40B4-BE49-F238E27FC236}">
                      <a16:creationId xmlns:a16="http://schemas.microsoft.com/office/drawing/2014/main" id="{C20C56C4-6115-E5E0-7962-6D9085BBCA1E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1" name="直线连接符 90">
                    <a:extLst>
                      <a:ext uri="{FF2B5EF4-FFF2-40B4-BE49-F238E27FC236}">
                        <a16:creationId xmlns:a16="http://schemas.microsoft.com/office/drawing/2014/main" id="{C2573299-634C-F859-2597-C70BD6DBD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线连接符 91">
                    <a:extLst>
                      <a:ext uri="{FF2B5EF4-FFF2-40B4-BE49-F238E27FC236}">
                        <a16:creationId xmlns:a16="http://schemas.microsoft.com/office/drawing/2014/main" id="{5EBF277C-C073-242B-9F81-CA78F6AF41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直线箭头连接符 92">
                    <a:extLst>
                      <a:ext uri="{FF2B5EF4-FFF2-40B4-BE49-F238E27FC236}">
                        <a16:creationId xmlns:a16="http://schemas.microsoft.com/office/drawing/2014/main" id="{0583B1DE-2DBE-9C7B-808C-22F9E926DC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28684E65-D9D1-74B9-F2D8-CD9FDB24E492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A40826D6-6162-CA45-3A33-BCF80D062D17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24922B5B-D467-E630-5C2B-77971B94C40F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9DB99B48-E949-002D-A1FA-3AACD6B3A7DA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971B052-D503-8956-0AE9-01BEF1DB47F7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868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46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2818041" y="734390"/>
            <a:ext cx="890019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 + GR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3ADFFE-5122-D7F8-8A54-0C087AA802C6}"/>
              </a:ext>
            </a:extLst>
          </p:cNvPr>
          <p:cNvSpPr txBox="1">
            <a:spLocks/>
          </p:cNvSpPr>
          <p:nvPr/>
        </p:nvSpPr>
        <p:spPr>
          <a:xfrm>
            <a:off x="9621185" y="1254269"/>
            <a:ext cx="209704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= BlindHub</a:t>
            </a:r>
            <a:endParaRPr kumimoji="1" lang="zh-CN" altLang="en-US" sz="2800" b="1" dirty="0">
              <a:solidFill>
                <a:srgbClr val="115740"/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B454F6A3-1E63-9568-EBAF-F6881C5110BE}"/>
              </a:ext>
            </a:extLst>
          </p:cNvPr>
          <p:cNvGrpSpPr/>
          <p:nvPr/>
        </p:nvGrpSpPr>
        <p:grpSpPr>
          <a:xfrm>
            <a:off x="20619" y="1541426"/>
            <a:ext cx="5960409" cy="2231826"/>
            <a:chOff x="5645554" y="1541426"/>
            <a:chExt cx="5960409" cy="2231826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2CE28E1A-B365-1236-2837-CAB2DC2B3DDF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8F3128A2-BC8A-F724-B3EB-9F3ABB58CDE4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8E758908-C14C-15C7-4658-5900211A04AC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69" name="文本框 68">
                  <a:extLst>
                    <a:ext uri="{FF2B5EF4-FFF2-40B4-BE49-F238E27FC236}">
                      <a16:creationId xmlns:a16="http://schemas.microsoft.com/office/drawing/2014/main" id="{E6E56CA8-D9F9-872F-CC72-4FBB56BC43D4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E168F952-6A83-7005-2BF1-86F9288894B7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71" name="图片 70">
                  <a:extLst>
                    <a:ext uri="{FF2B5EF4-FFF2-40B4-BE49-F238E27FC236}">
                      <a16:creationId xmlns:a16="http://schemas.microsoft.com/office/drawing/2014/main" id="{D46315B9-35EB-FE09-2AE8-504216FD69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2" name="图片 71">
                  <a:extLst>
                    <a:ext uri="{FF2B5EF4-FFF2-40B4-BE49-F238E27FC236}">
                      <a16:creationId xmlns:a16="http://schemas.microsoft.com/office/drawing/2014/main" id="{666AFFE1-EE26-CE42-B39C-11219D609E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3" name="图片 72">
                  <a:extLst>
                    <a:ext uri="{FF2B5EF4-FFF2-40B4-BE49-F238E27FC236}">
                      <a16:creationId xmlns:a16="http://schemas.microsoft.com/office/drawing/2014/main" id="{9827BFC1-8816-8B5C-297A-6DD1208574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74" name="组合 73">
                  <a:extLst>
                    <a:ext uri="{FF2B5EF4-FFF2-40B4-BE49-F238E27FC236}">
                      <a16:creationId xmlns:a16="http://schemas.microsoft.com/office/drawing/2014/main" id="{FFDB0FC1-A31C-CBB8-05B1-3229A85BB695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5" name="矩形 114">
                    <a:extLst>
                      <a:ext uri="{FF2B5EF4-FFF2-40B4-BE49-F238E27FC236}">
                        <a16:creationId xmlns:a16="http://schemas.microsoft.com/office/drawing/2014/main" id="{5EBB1009-8EE3-F62B-6CFD-0D7CC575075F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矩形 115">
                    <a:extLst>
                      <a:ext uri="{FF2B5EF4-FFF2-40B4-BE49-F238E27FC236}">
                        <a16:creationId xmlns:a16="http://schemas.microsoft.com/office/drawing/2014/main" id="{A7C9103B-F6A4-5933-D670-48EA264A8979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5" name="组合 74">
                  <a:extLst>
                    <a:ext uri="{FF2B5EF4-FFF2-40B4-BE49-F238E27FC236}">
                      <a16:creationId xmlns:a16="http://schemas.microsoft.com/office/drawing/2014/main" id="{DB8BEA2B-D71E-74A0-95A2-03DBA52A6918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1" name="矩形 110">
                    <a:extLst>
                      <a:ext uri="{FF2B5EF4-FFF2-40B4-BE49-F238E27FC236}">
                        <a16:creationId xmlns:a16="http://schemas.microsoft.com/office/drawing/2014/main" id="{24FCB310-D5CB-6537-711D-198FF20A0D47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3" name="矩形 112">
                    <a:extLst>
                      <a:ext uri="{FF2B5EF4-FFF2-40B4-BE49-F238E27FC236}">
                        <a16:creationId xmlns:a16="http://schemas.microsoft.com/office/drawing/2014/main" id="{BB068A7D-09C5-8050-3941-AB46CC209E4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6" name="组合 75">
                  <a:extLst>
                    <a:ext uri="{FF2B5EF4-FFF2-40B4-BE49-F238E27FC236}">
                      <a16:creationId xmlns:a16="http://schemas.microsoft.com/office/drawing/2014/main" id="{4C433ED0-7554-DBA5-28DE-976B9D8D2900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01" name="直线连接符 100">
                    <a:extLst>
                      <a:ext uri="{FF2B5EF4-FFF2-40B4-BE49-F238E27FC236}">
                        <a16:creationId xmlns:a16="http://schemas.microsoft.com/office/drawing/2014/main" id="{B375C33E-1DB7-8FA1-8FC2-7C9AF03317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直线连接符 101">
                    <a:extLst>
                      <a:ext uri="{FF2B5EF4-FFF2-40B4-BE49-F238E27FC236}">
                        <a16:creationId xmlns:a16="http://schemas.microsoft.com/office/drawing/2014/main" id="{C034436B-6561-C1B1-3AB6-4D2705923F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直线箭头连接符 102">
                    <a:extLst>
                      <a:ext uri="{FF2B5EF4-FFF2-40B4-BE49-F238E27FC236}">
                        <a16:creationId xmlns:a16="http://schemas.microsoft.com/office/drawing/2014/main" id="{F9B21E33-C759-CB04-4A80-4B82C636445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组合 76">
                  <a:extLst>
                    <a:ext uri="{FF2B5EF4-FFF2-40B4-BE49-F238E27FC236}">
                      <a16:creationId xmlns:a16="http://schemas.microsoft.com/office/drawing/2014/main" id="{3A4EB06A-576A-6A08-8D48-2B4038C9676F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4" name="直线连接符 93">
                    <a:extLst>
                      <a:ext uri="{FF2B5EF4-FFF2-40B4-BE49-F238E27FC236}">
                        <a16:creationId xmlns:a16="http://schemas.microsoft.com/office/drawing/2014/main" id="{9096A60C-A5F3-E915-6B82-2C9DA25D5A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直线连接符 94">
                    <a:extLst>
                      <a:ext uri="{FF2B5EF4-FFF2-40B4-BE49-F238E27FC236}">
                        <a16:creationId xmlns:a16="http://schemas.microsoft.com/office/drawing/2014/main" id="{FF7FB3A7-0D8C-FE88-28DD-D9A4EE272F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直线箭头连接符 95">
                    <a:extLst>
                      <a:ext uri="{FF2B5EF4-FFF2-40B4-BE49-F238E27FC236}">
                        <a16:creationId xmlns:a16="http://schemas.microsoft.com/office/drawing/2014/main" id="{58BBDE43-8A07-4DAB-6AF1-66D44A0F54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8" name="肘形连接符 77">
                  <a:extLst>
                    <a:ext uri="{FF2B5EF4-FFF2-40B4-BE49-F238E27FC236}">
                      <a16:creationId xmlns:a16="http://schemas.microsoft.com/office/drawing/2014/main" id="{C5D54190-AE77-B021-2667-0633C69DC8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C16FA13B-1405-3452-E9B2-09306593E3E5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</a:t>
                  </a:r>
                  <a:r>
                    <a:rPr kumimoji="1" lang="en-US" altLang="zh-CN" sz="1600" dirty="0">
                      <a:solidFill>
                        <a:srgbClr val="115740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com(m),com(y),puzzle(y)</a:t>
                  </a:r>
                  <a:endParaRPr kumimoji="1" lang="zh-CN" altLang="en-US" sz="1600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</a:t>
                      </a:r>
                      <a:r>
                        <a:rPr kumimoji="1" lang="en-US" altLang="zh-CN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com(m),com(y),puzzle(y)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82" name="组合 81">
                  <a:extLst>
                    <a:ext uri="{FF2B5EF4-FFF2-40B4-BE49-F238E27FC236}">
                      <a16:creationId xmlns:a16="http://schemas.microsoft.com/office/drawing/2014/main" id="{C20C56C4-6115-E5E0-7962-6D9085BBCA1E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1" name="直线连接符 90">
                    <a:extLst>
                      <a:ext uri="{FF2B5EF4-FFF2-40B4-BE49-F238E27FC236}">
                        <a16:creationId xmlns:a16="http://schemas.microsoft.com/office/drawing/2014/main" id="{C2573299-634C-F859-2597-C70BD6DBD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线连接符 91">
                    <a:extLst>
                      <a:ext uri="{FF2B5EF4-FFF2-40B4-BE49-F238E27FC236}">
                        <a16:creationId xmlns:a16="http://schemas.microsoft.com/office/drawing/2014/main" id="{5EBF277C-C073-242B-9F81-CA78F6AF41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直线箭头连接符 92">
                    <a:extLst>
                      <a:ext uri="{FF2B5EF4-FFF2-40B4-BE49-F238E27FC236}">
                        <a16:creationId xmlns:a16="http://schemas.microsoft.com/office/drawing/2014/main" id="{0583B1DE-2DBE-9C7B-808C-22F9E926DC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28684E65-D9D1-74B9-F2D8-CD9FDB24E492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A40826D6-6162-CA45-3A33-BCF80D062D17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24922B5B-D467-E630-5C2B-77971B94C40F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9DB99B48-E949-002D-A1FA-3AACD6B3A7DA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971B052-D503-8956-0AE9-01BEF1DB47F7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2BF278F7-1F47-8EAD-6E87-B929F96A13BB}"/>
              </a:ext>
            </a:extLst>
          </p:cNvPr>
          <p:cNvGrpSpPr/>
          <p:nvPr/>
        </p:nvGrpSpPr>
        <p:grpSpPr>
          <a:xfrm>
            <a:off x="1312934" y="4246838"/>
            <a:ext cx="9185377" cy="467180"/>
            <a:chOff x="1312934" y="4246838"/>
            <a:chExt cx="9185377" cy="467180"/>
          </a:xfrm>
        </p:grpSpPr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BAB62123-10C2-450C-71A0-4B58D0A21E6F}"/>
                </a:ext>
              </a:extLst>
            </p:cNvPr>
            <p:cNvSpPr txBox="1"/>
            <p:nvPr/>
          </p:nvSpPr>
          <p:spPr>
            <a:xfrm>
              <a:off x="1312934" y="4246838"/>
              <a:ext cx="36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Puzzle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Promise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&amp;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Solver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43" name="文本框 142">
              <a:extLst>
                <a:ext uri="{FF2B5EF4-FFF2-40B4-BE49-F238E27FC236}">
                  <a16:creationId xmlns:a16="http://schemas.microsoft.com/office/drawing/2014/main" id="{B34C33CF-878E-A685-BA07-55DBCD5ED48F}"/>
                </a:ext>
              </a:extLst>
            </p:cNvPr>
            <p:cNvSpPr txBox="1"/>
            <p:nvPr/>
          </p:nvSpPr>
          <p:spPr>
            <a:xfrm>
              <a:off x="6898311" y="4246839"/>
              <a:ext cx="36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Registration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641065FD-713A-3C85-0084-C6B80B18B99A}"/>
                </a:ext>
              </a:extLst>
            </p:cNvPr>
            <p:cNvSpPr txBox="1"/>
            <p:nvPr/>
          </p:nvSpPr>
          <p:spPr>
            <a:xfrm>
              <a:off x="5005622" y="4246838"/>
              <a:ext cx="18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301EA8F2-A4F6-FD6F-0E4D-C314F346CEEF}"/>
              </a:ext>
            </a:extLst>
          </p:cNvPr>
          <p:cNvGrpSpPr/>
          <p:nvPr/>
        </p:nvGrpSpPr>
        <p:grpSpPr>
          <a:xfrm>
            <a:off x="6074901" y="1798931"/>
            <a:ext cx="5428218" cy="2065761"/>
            <a:chOff x="6074901" y="1798931"/>
            <a:chExt cx="5428218" cy="2065761"/>
          </a:xfrm>
        </p:grpSpPr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4D48C264-F088-E197-725F-F525A4B2C8F2}"/>
                </a:ext>
              </a:extLst>
            </p:cNvPr>
            <p:cNvGrpSpPr/>
            <p:nvPr/>
          </p:nvGrpSpPr>
          <p:grpSpPr>
            <a:xfrm>
              <a:off x="6074901" y="1798931"/>
              <a:ext cx="5428218" cy="2065761"/>
              <a:chOff x="6074901" y="1798931"/>
              <a:chExt cx="5428218" cy="2065761"/>
            </a:xfrm>
          </p:grpSpPr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9D9EC7A-6A95-DFB9-3EF1-1720821E5A1C}"/>
                  </a:ext>
                </a:extLst>
              </p:cNvPr>
              <p:cNvSpPr txBox="1"/>
              <p:nvPr/>
            </p:nvSpPr>
            <p:spPr>
              <a:xfrm>
                <a:off x="6095201" y="2854627"/>
                <a:ext cx="8867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Sender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933A9272-AECC-69C5-95EA-02B5AD67E8EA}"/>
                  </a:ext>
                </a:extLst>
              </p:cNvPr>
              <p:cNvSpPr txBox="1"/>
              <p:nvPr/>
            </p:nvSpPr>
            <p:spPr>
              <a:xfrm>
                <a:off x="10340661" y="2850614"/>
                <a:ext cx="10358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Receiver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6B43D1C5-4FFD-7A92-E276-2E51BF4AB890}"/>
                  </a:ext>
                </a:extLst>
              </p:cNvPr>
              <p:cNvSpPr txBox="1"/>
              <p:nvPr/>
            </p:nvSpPr>
            <p:spPr>
              <a:xfrm>
                <a:off x="8251995" y="2850614"/>
                <a:ext cx="8931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Tumblr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87" name="图片 86">
                <a:extLst>
                  <a:ext uri="{FF2B5EF4-FFF2-40B4-BE49-F238E27FC236}">
                    <a16:creationId xmlns:a16="http://schemas.microsoft.com/office/drawing/2014/main" id="{75BF4865-B94E-D025-7FA5-B5E158FCCF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338592" y="212728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88" name="图片 87">
                <a:extLst>
                  <a:ext uri="{FF2B5EF4-FFF2-40B4-BE49-F238E27FC236}">
                    <a16:creationId xmlns:a16="http://schemas.microsoft.com/office/drawing/2014/main" id="{0E3671E9-07F7-99B7-72FF-5066BF5B83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98592" y="212728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89" name="图片 88">
                <a:extLst>
                  <a:ext uri="{FF2B5EF4-FFF2-40B4-BE49-F238E27FC236}">
                    <a16:creationId xmlns:a16="http://schemas.microsoft.com/office/drawing/2014/main" id="{060DCBCC-1BB7-57C5-A230-AC7590E4A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78592" y="2132764"/>
                <a:ext cx="720000" cy="720000"/>
              </a:xfrm>
              <a:prstGeom prst="rect">
                <a:avLst/>
              </a:prstGeom>
            </p:spPr>
          </p:pic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F72DB2C4-1E79-ECDA-4AF3-143040C08A84}"/>
                  </a:ext>
                </a:extLst>
              </p:cNvPr>
              <p:cNvGrpSpPr/>
              <p:nvPr/>
            </p:nvGrpSpPr>
            <p:grpSpPr>
              <a:xfrm>
                <a:off x="6898592" y="2385080"/>
                <a:ext cx="1440000" cy="252000"/>
                <a:chOff x="6688547" y="3676960"/>
                <a:chExt cx="2880000" cy="252000"/>
              </a:xfrm>
            </p:grpSpPr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511274D2-83BA-0C61-2DB0-9C3198564182}"/>
                    </a:ext>
                  </a:extLst>
                </p:cNvPr>
                <p:cNvSpPr/>
                <p:nvPr/>
              </p:nvSpPr>
              <p:spPr>
                <a:xfrm>
                  <a:off x="6688547" y="3676960"/>
                  <a:ext cx="1440000" cy="252000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8795952B-CB41-A5C1-2BB4-D7E67B187A40}"/>
                    </a:ext>
                  </a:extLst>
                </p:cNvPr>
                <p:cNvSpPr/>
                <p:nvPr/>
              </p:nvSpPr>
              <p:spPr>
                <a:xfrm>
                  <a:off x="8128547" y="3676960"/>
                  <a:ext cx="1440000" cy="25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2FCD774D-44A0-7796-4DE0-FCBF44F5A73F}"/>
                  </a:ext>
                </a:extLst>
              </p:cNvPr>
              <p:cNvGrpSpPr/>
              <p:nvPr/>
            </p:nvGrpSpPr>
            <p:grpSpPr>
              <a:xfrm flipH="1">
                <a:off x="9058592" y="2366764"/>
                <a:ext cx="1440000" cy="252000"/>
                <a:chOff x="6688547" y="3676960"/>
                <a:chExt cx="2880000" cy="252000"/>
              </a:xfrm>
            </p:grpSpPr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ADE66450-4467-FD7E-403E-66010CC4317A}"/>
                    </a:ext>
                  </a:extLst>
                </p:cNvPr>
                <p:cNvSpPr/>
                <p:nvPr/>
              </p:nvSpPr>
              <p:spPr>
                <a:xfrm>
                  <a:off x="6688547" y="3676960"/>
                  <a:ext cx="1440000" cy="252000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B2B7E87B-3F45-556D-9714-C8C951EB2E54}"/>
                    </a:ext>
                  </a:extLst>
                </p:cNvPr>
                <p:cNvSpPr/>
                <p:nvPr/>
              </p:nvSpPr>
              <p:spPr>
                <a:xfrm>
                  <a:off x="8128547" y="3676960"/>
                  <a:ext cx="1440000" cy="25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BB7BE59-FF99-6FE1-F91A-C174408CB8A4}"/>
                  </a:ext>
                </a:extLst>
              </p:cNvPr>
              <p:cNvGrpSpPr/>
              <p:nvPr/>
            </p:nvGrpSpPr>
            <p:grpSpPr>
              <a:xfrm>
                <a:off x="6967770" y="2156937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24" name="直线连接符 123">
                  <a:extLst>
                    <a:ext uri="{FF2B5EF4-FFF2-40B4-BE49-F238E27FC236}">
                      <a16:creationId xmlns:a16="http://schemas.microsoft.com/office/drawing/2014/main" id="{2CA9CCF6-D903-8572-81FB-41F2D68DA9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线连接符 131">
                  <a:extLst>
                    <a:ext uri="{FF2B5EF4-FFF2-40B4-BE49-F238E27FC236}">
                      <a16:creationId xmlns:a16="http://schemas.microsoft.com/office/drawing/2014/main" id="{F3A4A4A5-D818-FEEB-7D3E-9F553C5117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线箭头连接符 132">
                  <a:extLst>
                    <a:ext uri="{FF2B5EF4-FFF2-40B4-BE49-F238E27FC236}">
                      <a16:creationId xmlns:a16="http://schemas.microsoft.com/office/drawing/2014/main" id="{E6953C81-7D46-DEE1-9F47-5D7989450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37F2C416-F7DE-D453-FD29-931F93C759EF}"/>
                  </a:ext>
                </a:extLst>
              </p:cNvPr>
              <p:cNvGrpSpPr/>
              <p:nvPr/>
            </p:nvGrpSpPr>
            <p:grpSpPr>
              <a:xfrm flipH="1">
                <a:off x="9122387" y="2143388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20" name="直线连接符 119">
                  <a:extLst>
                    <a:ext uri="{FF2B5EF4-FFF2-40B4-BE49-F238E27FC236}">
                      <a16:creationId xmlns:a16="http://schemas.microsoft.com/office/drawing/2014/main" id="{D455DC4E-C63F-445F-85ED-660D6C3AE2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线连接符 120">
                  <a:extLst>
                    <a:ext uri="{FF2B5EF4-FFF2-40B4-BE49-F238E27FC236}">
                      <a16:creationId xmlns:a16="http://schemas.microsoft.com/office/drawing/2014/main" id="{636B1435-5AE9-7558-5E39-72BEAB8581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线箭头连接符 121">
                  <a:extLst>
                    <a:ext uri="{FF2B5EF4-FFF2-40B4-BE49-F238E27FC236}">
                      <a16:creationId xmlns:a16="http://schemas.microsoft.com/office/drawing/2014/main" id="{F6C17838-3FFC-1096-2F41-0C7FA745B7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0" name="肘形连接符 99">
                <a:extLst>
                  <a:ext uri="{FF2B5EF4-FFF2-40B4-BE49-F238E27FC236}">
                    <a16:creationId xmlns:a16="http://schemas.microsoft.com/office/drawing/2014/main" id="{82A83D01-AD03-97FE-7E79-FFDBD283CF0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696586" y="1031174"/>
                <a:ext cx="4013" cy="4320000"/>
              </a:xfrm>
              <a:prstGeom prst="bentConnector3">
                <a:avLst>
                  <a:gd name="adj1" fmla="val 8075031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F8891094-C573-5A31-2ADE-817EECB271A7}"/>
                  </a:ext>
                </a:extLst>
              </p:cNvPr>
              <p:cNvSpPr txBox="1"/>
              <p:nvPr/>
            </p:nvSpPr>
            <p:spPr>
              <a:xfrm>
                <a:off x="7219664" y="3526138"/>
                <a:ext cx="29578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3. token,com(token),com(m)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2" name="文本框 111">
                    <a:extLst>
                      <a:ext uri="{FF2B5EF4-FFF2-40B4-BE49-F238E27FC236}">
                        <a16:creationId xmlns:a16="http://schemas.microsoft.com/office/drawing/2014/main" id="{A4E233C0-4A40-5CCE-BD7D-DA3B203F5FF7}"/>
                      </a:ext>
                    </a:extLst>
                  </p:cNvPr>
                  <p:cNvSpPr txBox="1"/>
                  <p:nvPr/>
                </p:nvSpPr>
                <p:spPr>
                  <a:xfrm>
                    <a:off x="6074901" y="1798931"/>
                    <a:ext cx="26234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1. com(token),com(m),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𝜋</m:t>
                            </m:r>
                          </m:e>
                          <m:sub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1</m:t>
                            </m:r>
                          </m:sub>
                        </m:sSub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12" name="文本框 111">
                    <a:extLst>
                      <a:ext uri="{FF2B5EF4-FFF2-40B4-BE49-F238E27FC236}">
                        <a16:creationId xmlns:a16="http://schemas.microsoft.com/office/drawing/2014/main" id="{A4E233C0-4A40-5CCE-BD7D-DA3B203F5FF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074901" y="1798931"/>
                    <a:ext cx="2623410" cy="338554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l="-966" t="-3571" b="-25000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4" name="文本框 113">
                    <a:extLst>
                      <a:ext uri="{FF2B5EF4-FFF2-40B4-BE49-F238E27FC236}">
                        <a16:creationId xmlns:a16="http://schemas.microsoft.com/office/drawing/2014/main" id="{3E951F89-BC7E-8571-BD8C-335B75C54BD3}"/>
                      </a:ext>
                    </a:extLst>
                  </p:cNvPr>
                  <p:cNvSpPr txBox="1"/>
                  <p:nvPr/>
                </p:nvSpPr>
                <p:spPr>
                  <a:xfrm>
                    <a:off x="8767562" y="1818383"/>
                    <a:ext cx="273555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4. </a:t>
                    </a:r>
                    <a:r>
                      <a:rPr kumimoji="1" lang="en-US" altLang="zh-CN" sz="1600" dirty="0">
                        <a:solidFill>
                          <a:srgbClr val="115740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com(token),com(m)</a:t>
                    </a:r>
                    <a:r>
                      <a:rPr kumimoji="1" lang="en-US" altLang="zh-CN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,</a:t>
                    </a:r>
                    <a:r>
                      <a:rPr kumimoji="1" lang="en-US" altLang="zh-CN" sz="1600" b="0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𝜋</m:t>
                            </m:r>
                          </m:e>
                          <m:sub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2</m:t>
                            </m:r>
                          </m:sub>
                        </m:sSub>
                      </m:oMath>
                    </a14:m>
                    <a:endPara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14" name="文本框 113">
                    <a:extLst>
                      <a:ext uri="{FF2B5EF4-FFF2-40B4-BE49-F238E27FC236}">
                        <a16:creationId xmlns:a16="http://schemas.microsoft.com/office/drawing/2014/main" id="{3E951F89-BC7E-8571-BD8C-335B75C54BD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67562" y="1818383"/>
                    <a:ext cx="2735557" cy="338554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t="-7407" b="-259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9" name="文本框 148">
                <a:extLst>
                  <a:ext uri="{FF2B5EF4-FFF2-40B4-BE49-F238E27FC236}">
                    <a16:creationId xmlns:a16="http://schemas.microsoft.com/office/drawing/2014/main" id="{5B6978FB-2E03-58CD-BC65-3DD7E2B41FA6}"/>
                  </a:ext>
                </a:extLst>
              </p:cNvPr>
              <p:cNvSpPr txBox="1"/>
              <p:nvPr/>
            </p:nvSpPr>
            <p:spPr>
              <a:xfrm>
                <a:off x="6825961" y="2864769"/>
                <a:ext cx="159370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2. com(token),</a:t>
                </a:r>
              </a:p>
              <a:p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com(m)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055988C0-D8D5-F4D4-EBCD-87F6EA77AD77}"/>
                  </a:ext>
                </a:extLst>
              </p:cNvPr>
              <p:cNvGrpSpPr/>
              <p:nvPr/>
            </p:nvGrpSpPr>
            <p:grpSpPr>
              <a:xfrm flipH="1" flipV="1">
                <a:off x="6978407" y="2636455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54" name="直线连接符 153">
                  <a:extLst>
                    <a:ext uri="{FF2B5EF4-FFF2-40B4-BE49-F238E27FC236}">
                      <a16:creationId xmlns:a16="http://schemas.microsoft.com/office/drawing/2014/main" id="{93BE2468-9386-C005-1C52-8F12C9ECCA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线连接符 154">
                  <a:extLst>
                    <a:ext uri="{FF2B5EF4-FFF2-40B4-BE49-F238E27FC236}">
                      <a16:creationId xmlns:a16="http://schemas.microsoft.com/office/drawing/2014/main" id="{0C813E51-FDA0-AD09-5AA0-A99961D293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线箭头连接符 160">
                  <a:extLst>
                    <a:ext uri="{FF2B5EF4-FFF2-40B4-BE49-F238E27FC236}">
                      <a16:creationId xmlns:a16="http://schemas.microsoft.com/office/drawing/2014/main" id="{C7B0102D-8EC6-EC11-44E8-03D108483E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7335F30A-7123-A0A1-CF4D-F90AE24F71C4}"/>
                </a:ext>
              </a:extLst>
            </p:cNvPr>
            <p:cNvSpPr/>
            <p:nvPr/>
          </p:nvSpPr>
          <p:spPr>
            <a:xfrm>
              <a:off x="6892679" y="2897154"/>
              <a:ext cx="1440000" cy="54000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6" name="文本框 155">
              <a:extLst>
                <a:ext uri="{FF2B5EF4-FFF2-40B4-BE49-F238E27FC236}">
                  <a16:creationId xmlns:a16="http://schemas.microsoft.com/office/drawing/2014/main" id="{1D93E6BA-C697-3931-FA8E-9295BE005123}"/>
                </a:ext>
              </a:extLst>
            </p:cNvPr>
            <p:cNvSpPr txBox="1"/>
            <p:nvPr/>
          </p:nvSpPr>
          <p:spPr>
            <a:xfrm>
              <a:off x="8330862" y="3101060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57" name="矩形 156">
              <a:extLst>
                <a:ext uri="{FF2B5EF4-FFF2-40B4-BE49-F238E27FC236}">
                  <a16:creationId xmlns:a16="http://schemas.microsoft.com/office/drawing/2014/main" id="{7D5284EE-2902-52FB-E447-71DD8E15A434}"/>
                </a:ext>
              </a:extLst>
            </p:cNvPr>
            <p:cNvSpPr/>
            <p:nvPr/>
          </p:nvSpPr>
          <p:spPr>
            <a:xfrm>
              <a:off x="8150164" y="3546563"/>
              <a:ext cx="1908000" cy="28800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0646AE5C-6EC8-1CA6-461F-E461DE6A6263}"/>
                </a:ext>
              </a:extLst>
            </p:cNvPr>
            <p:cNvSpPr/>
            <p:nvPr/>
          </p:nvSpPr>
          <p:spPr>
            <a:xfrm>
              <a:off x="9123934" y="1814820"/>
              <a:ext cx="1908000" cy="288000"/>
            </a:xfrm>
            <a:prstGeom prst="rect">
              <a:avLst/>
            </a:prstGeom>
            <a:noFill/>
            <a:ln>
              <a:solidFill>
                <a:srgbClr val="11574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31856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1F40D-4748-018A-DA8E-E109A13E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方案概述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9D31F-1FD1-D570-04E6-C09406AE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EA721-F96E-4B96-1FBA-1DF7B838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47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F8EE3ED-F10C-1624-2CC0-D69080AA7AF4}"/>
              </a:ext>
            </a:extLst>
          </p:cNvPr>
          <p:cNvSpPr txBox="1">
            <a:spLocks/>
          </p:cNvSpPr>
          <p:nvPr/>
        </p:nvSpPr>
        <p:spPr>
          <a:xfrm>
            <a:off x="2818041" y="734390"/>
            <a:ext cx="890019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PCH from BlindChannel + VP + Atomicity + RA + GR</a:t>
            </a:r>
            <a:endParaRPr kumimoji="1" lang="zh-CN" altLang="en-US" sz="2800" b="1" dirty="0">
              <a:solidFill>
                <a:schemeClr val="bg1">
                  <a:lumMod val="50000"/>
                </a:schemeClr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3ADFFE-5122-D7F8-8A54-0C087AA802C6}"/>
              </a:ext>
            </a:extLst>
          </p:cNvPr>
          <p:cNvSpPr txBox="1">
            <a:spLocks/>
          </p:cNvSpPr>
          <p:nvPr/>
        </p:nvSpPr>
        <p:spPr>
          <a:xfrm>
            <a:off x="9621185" y="1254269"/>
            <a:ext cx="209704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rgbClr val="11574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= BlindHub</a:t>
            </a:r>
            <a:endParaRPr kumimoji="1" lang="zh-CN" altLang="en-US" sz="2800" b="1" dirty="0">
              <a:solidFill>
                <a:srgbClr val="115740"/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3433A6E-862D-EF56-84C6-B29B7385D2AE}"/>
              </a:ext>
            </a:extLst>
          </p:cNvPr>
          <p:cNvGrpSpPr/>
          <p:nvPr/>
        </p:nvGrpSpPr>
        <p:grpSpPr>
          <a:xfrm>
            <a:off x="2496000" y="5233132"/>
            <a:ext cx="7200000" cy="900000"/>
            <a:chOff x="1600342" y="4661900"/>
            <a:chExt cx="7200000" cy="900000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8C77A33-EF7A-EDB3-02EA-F06FA9BD9A2C}"/>
                </a:ext>
              </a:extLst>
            </p:cNvPr>
            <p:cNvSpPr/>
            <p:nvPr/>
          </p:nvSpPr>
          <p:spPr>
            <a:xfrm>
              <a:off x="1600342" y="4661900"/>
              <a:ext cx="7200000" cy="900000"/>
            </a:xfrm>
            <a:prstGeom prst="rect">
              <a:avLst/>
            </a:prstGeom>
            <a:solidFill>
              <a:srgbClr val="115740">
                <a:alpha val="9804"/>
              </a:srgbClr>
            </a:solidFill>
            <a:ln>
              <a:solidFill>
                <a:srgbClr val="115740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4417596"/>
                        <a:gd name="connsiteY0" fmla="*/ 0 h 976650"/>
                        <a:gd name="connsiteX1" fmla="*/ 463848 w 4417596"/>
                        <a:gd name="connsiteY1" fmla="*/ 0 h 976650"/>
                        <a:gd name="connsiteX2" fmla="*/ 971871 w 4417596"/>
                        <a:gd name="connsiteY2" fmla="*/ 0 h 976650"/>
                        <a:gd name="connsiteX3" fmla="*/ 1435719 w 4417596"/>
                        <a:gd name="connsiteY3" fmla="*/ 0 h 976650"/>
                        <a:gd name="connsiteX4" fmla="*/ 2032094 w 4417596"/>
                        <a:gd name="connsiteY4" fmla="*/ 0 h 976650"/>
                        <a:gd name="connsiteX5" fmla="*/ 2584294 w 4417596"/>
                        <a:gd name="connsiteY5" fmla="*/ 0 h 976650"/>
                        <a:gd name="connsiteX6" fmla="*/ 3136493 w 4417596"/>
                        <a:gd name="connsiteY6" fmla="*/ 0 h 976650"/>
                        <a:gd name="connsiteX7" fmla="*/ 3777045 w 4417596"/>
                        <a:gd name="connsiteY7" fmla="*/ 0 h 976650"/>
                        <a:gd name="connsiteX8" fmla="*/ 4417596 w 4417596"/>
                        <a:gd name="connsiteY8" fmla="*/ 0 h 976650"/>
                        <a:gd name="connsiteX9" fmla="*/ 4417596 w 4417596"/>
                        <a:gd name="connsiteY9" fmla="*/ 459026 h 976650"/>
                        <a:gd name="connsiteX10" fmla="*/ 4417596 w 4417596"/>
                        <a:gd name="connsiteY10" fmla="*/ 976650 h 976650"/>
                        <a:gd name="connsiteX11" fmla="*/ 3997924 w 4417596"/>
                        <a:gd name="connsiteY11" fmla="*/ 976650 h 976650"/>
                        <a:gd name="connsiteX12" fmla="*/ 3534077 w 4417596"/>
                        <a:gd name="connsiteY12" fmla="*/ 976650 h 976650"/>
                        <a:gd name="connsiteX13" fmla="*/ 2937701 w 4417596"/>
                        <a:gd name="connsiteY13" fmla="*/ 976650 h 976650"/>
                        <a:gd name="connsiteX14" fmla="*/ 2297150 w 4417596"/>
                        <a:gd name="connsiteY14" fmla="*/ 976650 h 976650"/>
                        <a:gd name="connsiteX15" fmla="*/ 1789126 w 4417596"/>
                        <a:gd name="connsiteY15" fmla="*/ 976650 h 976650"/>
                        <a:gd name="connsiteX16" fmla="*/ 1148575 w 4417596"/>
                        <a:gd name="connsiteY16" fmla="*/ 976650 h 976650"/>
                        <a:gd name="connsiteX17" fmla="*/ 684727 w 4417596"/>
                        <a:gd name="connsiteY17" fmla="*/ 976650 h 976650"/>
                        <a:gd name="connsiteX18" fmla="*/ 0 w 4417596"/>
                        <a:gd name="connsiteY18" fmla="*/ 976650 h 976650"/>
                        <a:gd name="connsiteX19" fmla="*/ 0 w 4417596"/>
                        <a:gd name="connsiteY19" fmla="*/ 517625 h 976650"/>
                        <a:gd name="connsiteX20" fmla="*/ 0 w 4417596"/>
                        <a:gd name="connsiteY20" fmla="*/ 0 h 976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417596" h="976650" fill="none" extrusionOk="0">
                          <a:moveTo>
                            <a:pt x="0" y="0"/>
                          </a:moveTo>
                          <a:cubicBezTo>
                            <a:pt x="94183" y="-34929"/>
                            <a:pt x="362044" y="14727"/>
                            <a:pt x="463848" y="0"/>
                          </a:cubicBezTo>
                          <a:cubicBezTo>
                            <a:pt x="565652" y="-14727"/>
                            <a:pt x="746639" y="1557"/>
                            <a:pt x="971871" y="0"/>
                          </a:cubicBezTo>
                          <a:cubicBezTo>
                            <a:pt x="1197103" y="-1557"/>
                            <a:pt x="1309395" y="18416"/>
                            <a:pt x="1435719" y="0"/>
                          </a:cubicBezTo>
                          <a:cubicBezTo>
                            <a:pt x="1562043" y="-18416"/>
                            <a:pt x="1747874" y="49416"/>
                            <a:pt x="2032094" y="0"/>
                          </a:cubicBezTo>
                          <a:cubicBezTo>
                            <a:pt x="2316314" y="-49416"/>
                            <a:pt x="2408608" y="58716"/>
                            <a:pt x="2584294" y="0"/>
                          </a:cubicBezTo>
                          <a:cubicBezTo>
                            <a:pt x="2759980" y="-58716"/>
                            <a:pt x="2924024" y="23406"/>
                            <a:pt x="3136493" y="0"/>
                          </a:cubicBezTo>
                          <a:cubicBezTo>
                            <a:pt x="3348962" y="-23406"/>
                            <a:pt x="3604526" y="42665"/>
                            <a:pt x="3777045" y="0"/>
                          </a:cubicBezTo>
                          <a:cubicBezTo>
                            <a:pt x="3949564" y="-42665"/>
                            <a:pt x="4274089" y="16769"/>
                            <a:pt x="4417596" y="0"/>
                          </a:cubicBezTo>
                          <a:cubicBezTo>
                            <a:pt x="4418998" y="191896"/>
                            <a:pt x="4395577" y="298781"/>
                            <a:pt x="4417596" y="459026"/>
                          </a:cubicBezTo>
                          <a:cubicBezTo>
                            <a:pt x="4439615" y="619271"/>
                            <a:pt x="4396788" y="719191"/>
                            <a:pt x="4417596" y="976650"/>
                          </a:cubicBezTo>
                          <a:cubicBezTo>
                            <a:pt x="4278943" y="1004185"/>
                            <a:pt x="4142387" y="955430"/>
                            <a:pt x="3997924" y="976650"/>
                          </a:cubicBezTo>
                          <a:cubicBezTo>
                            <a:pt x="3853461" y="997870"/>
                            <a:pt x="3732311" y="930908"/>
                            <a:pt x="3534077" y="976650"/>
                          </a:cubicBezTo>
                          <a:cubicBezTo>
                            <a:pt x="3335843" y="1022392"/>
                            <a:pt x="3191293" y="938492"/>
                            <a:pt x="2937701" y="976650"/>
                          </a:cubicBezTo>
                          <a:cubicBezTo>
                            <a:pt x="2684109" y="1014808"/>
                            <a:pt x="2568160" y="907081"/>
                            <a:pt x="2297150" y="976650"/>
                          </a:cubicBezTo>
                          <a:cubicBezTo>
                            <a:pt x="2026140" y="1046219"/>
                            <a:pt x="1892627" y="931573"/>
                            <a:pt x="1789126" y="976650"/>
                          </a:cubicBezTo>
                          <a:cubicBezTo>
                            <a:pt x="1685625" y="1021727"/>
                            <a:pt x="1381744" y="976390"/>
                            <a:pt x="1148575" y="976650"/>
                          </a:cubicBezTo>
                          <a:cubicBezTo>
                            <a:pt x="915406" y="976910"/>
                            <a:pt x="886661" y="944254"/>
                            <a:pt x="684727" y="976650"/>
                          </a:cubicBezTo>
                          <a:cubicBezTo>
                            <a:pt x="482793" y="1009046"/>
                            <a:pt x="156155" y="940956"/>
                            <a:pt x="0" y="976650"/>
                          </a:cubicBezTo>
                          <a:cubicBezTo>
                            <a:pt x="-19571" y="750255"/>
                            <a:pt x="52704" y="662881"/>
                            <a:pt x="0" y="517625"/>
                          </a:cubicBezTo>
                          <a:cubicBezTo>
                            <a:pt x="-52704" y="372370"/>
                            <a:pt x="44338" y="157648"/>
                            <a:pt x="0" y="0"/>
                          </a:cubicBezTo>
                          <a:close/>
                        </a:path>
                        <a:path w="4417596" h="976650" stroke="0" extrusionOk="0">
                          <a:moveTo>
                            <a:pt x="0" y="0"/>
                          </a:moveTo>
                          <a:cubicBezTo>
                            <a:pt x="236725" y="-29319"/>
                            <a:pt x="329756" y="52321"/>
                            <a:pt x="508024" y="0"/>
                          </a:cubicBezTo>
                          <a:cubicBezTo>
                            <a:pt x="686292" y="-52321"/>
                            <a:pt x="767230" y="11242"/>
                            <a:pt x="927695" y="0"/>
                          </a:cubicBezTo>
                          <a:cubicBezTo>
                            <a:pt x="1088160" y="-11242"/>
                            <a:pt x="1356402" y="9199"/>
                            <a:pt x="1568247" y="0"/>
                          </a:cubicBezTo>
                          <a:cubicBezTo>
                            <a:pt x="1780092" y="-9199"/>
                            <a:pt x="1822842" y="21330"/>
                            <a:pt x="2076270" y="0"/>
                          </a:cubicBezTo>
                          <a:cubicBezTo>
                            <a:pt x="2329698" y="-21330"/>
                            <a:pt x="2420454" y="38674"/>
                            <a:pt x="2584294" y="0"/>
                          </a:cubicBezTo>
                          <a:cubicBezTo>
                            <a:pt x="2748134" y="-38674"/>
                            <a:pt x="2911475" y="32145"/>
                            <a:pt x="3224845" y="0"/>
                          </a:cubicBezTo>
                          <a:cubicBezTo>
                            <a:pt x="3538215" y="-32145"/>
                            <a:pt x="3544462" y="31016"/>
                            <a:pt x="3688693" y="0"/>
                          </a:cubicBezTo>
                          <a:cubicBezTo>
                            <a:pt x="3832924" y="-31016"/>
                            <a:pt x="4222218" y="16710"/>
                            <a:pt x="4417596" y="0"/>
                          </a:cubicBezTo>
                          <a:cubicBezTo>
                            <a:pt x="4438773" y="184691"/>
                            <a:pt x="4394184" y="294609"/>
                            <a:pt x="4417596" y="507858"/>
                          </a:cubicBezTo>
                          <a:cubicBezTo>
                            <a:pt x="4441008" y="721107"/>
                            <a:pt x="4373644" y="850533"/>
                            <a:pt x="4417596" y="976650"/>
                          </a:cubicBezTo>
                          <a:cubicBezTo>
                            <a:pt x="4220742" y="1014514"/>
                            <a:pt x="4038244" y="912063"/>
                            <a:pt x="3865397" y="976650"/>
                          </a:cubicBezTo>
                          <a:cubicBezTo>
                            <a:pt x="3692550" y="1041237"/>
                            <a:pt x="3602719" y="922069"/>
                            <a:pt x="3357373" y="976650"/>
                          </a:cubicBezTo>
                          <a:cubicBezTo>
                            <a:pt x="3112027" y="1031231"/>
                            <a:pt x="2980343" y="933754"/>
                            <a:pt x="2716822" y="976650"/>
                          </a:cubicBezTo>
                          <a:cubicBezTo>
                            <a:pt x="2453301" y="1019546"/>
                            <a:pt x="2325167" y="917711"/>
                            <a:pt x="2076270" y="976650"/>
                          </a:cubicBezTo>
                          <a:cubicBezTo>
                            <a:pt x="1827373" y="1035589"/>
                            <a:pt x="1798275" y="970639"/>
                            <a:pt x="1612423" y="976650"/>
                          </a:cubicBezTo>
                          <a:cubicBezTo>
                            <a:pt x="1426571" y="982661"/>
                            <a:pt x="1178767" y="919767"/>
                            <a:pt x="1060223" y="976650"/>
                          </a:cubicBezTo>
                          <a:cubicBezTo>
                            <a:pt x="941679" y="1033533"/>
                            <a:pt x="250497" y="959597"/>
                            <a:pt x="0" y="976650"/>
                          </a:cubicBezTo>
                          <a:cubicBezTo>
                            <a:pt x="-42399" y="878798"/>
                            <a:pt x="1161" y="706467"/>
                            <a:pt x="0" y="488325"/>
                          </a:cubicBezTo>
                          <a:cubicBezTo>
                            <a:pt x="-1161" y="270184"/>
                            <a:pt x="4843" y="20143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FD61B22-B4B4-142F-9CC4-C03BE71B8AAC}"/>
                </a:ext>
              </a:extLst>
            </p:cNvPr>
            <p:cNvSpPr txBox="1"/>
            <p:nvPr/>
          </p:nvSpPr>
          <p:spPr>
            <a:xfrm>
              <a:off x="2410338" y="4912444"/>
              <a:ext cx="6287973" cy="392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通过 </a:t>
              </a:r>
              <a:r>
                <a:rPr kumimoji="1" lang="en-US" altLang="zh-CN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Step-by-Step</a:t>
              </a:r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的改造，</a:t>
              </a:r>
              <a:r>
                <a:rPr kumimoji="1" lang="en-US" altLang="zh-CN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BlindHub</a:t>
              </a:r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协议的框架最终形成！</a:t>
              </a:r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FF4956C5-080E-3170-624F-B9B10AF8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9340" y="4805900"/>
              <a:ext cx="612000" cy="612000"/>
            </a:xfrm>
            <a:prstGeom prst="rect">
              <a:avLst/>
            </a:prstGeom>
          </p:spPr>
        </p:pic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B454F6A3-1E63-9568-EBAF-F6881C5110BE}"/>
              </a:ext>
            </a:extLst>
          </p:cNvPr>
          <p:cNvGrpSpPr/>
          <p:nvPr/>
        </p:nvGrpSpPr>
        <p:grpSpPr>
          <a:xfrm>
            <a:off x="20619" y="1541426"/>
            <a:ext cx="5960409" cy="2231826"/>
            <a:chOff x="5645554" y="1541426"/>
            <a:chExt cx="5960409" cy="2231826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2CE28E1A-B365-1236-2837-CAB2DC2B3DDF}"/>
                </a:ext>
              </a:extLst>
            </p:cNvPr>
            <p:cNvGrpSpPr/>
            <p:nvPr/>
          </p:nvGrpSpPr>
          <p:grpSpPr>
            <a:xfrm>
              <a:off x="5645554" y="1798931"/>
              <a:ext cx="5960409" cy="1974321"/>
              <a:chOff x="5645554" y="1798931"/>
              <a:chExt cx="5960409" cy="1974321"/>
            </a:xfrm>
          </p:grpSpPr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8F3128A2-BC8A-F724-B3EB-9F3ABB58CDE4}"/>
                  </a:ext>
                </a:extLst>
              </p:cNvPr>
              <p:cNvGrpSpPr/>
              <p:nvPr/>
            </p:nvGrpSpPr>
            <p:grpSpPr>
              <a:xfrm>
                <a:off x="5645554" y="1798931"/>
                <a:ext cx="5960409" cy="1974321"/>
                <a:chOff x="5645554" y="1798931"/>
                <a:chExt cx="5960409" cy="1974321"/>
              </a:xfrm>
            </p:grpSpPr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8E758908-C14C-15C7-4658-5900211A04AC}"/>
                    </a:ext>
                  </a:extLst>
                </p:cNvPr>
                <p:cNvSpPr txBox="1"/>
                <p:nvPr/>
              </p:nvSpPr>
              <p:spPr>
                <a:xfrm>
                  <a:off x="6095201" y="2854627"/>
                  <a:ext cx="88678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Sender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69" name="文本框 68">
                  <a:extLst>
                    <a:ext uri="{FF2B5EF4-FFF2-40B4-BE49-F238E27FC236}">
                      <a16:creationId xmlns:a16="http://schemas.microsoft.com/office/drawing/2014/main" id="{E6E56CA8-D9F9-872F-CC72-4FBB56BC43D4}"/>
                    </a:ext>
                  </a:extLst>
                </p:cNvPr>
                <p:cNvSpPr txBox="1"/>
                <p:nvPr/>
              </p:nvSpPr>
              <p:spPr>
                <a:xfrm>
                  <a:off x="10340661" y="2850614"/>
                  <a:ext cx="103586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Receiver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E168F952-6A83-7005-2BF1-86F9288894B7}"/>
                    </a:ext>
                  </a:extLst>
                </p:cNvPr>
                <p:cNvSpPr txBox="1"/>
                <p:nvPr/>
              </p:nvSpPr>
              <p:spPr>
                <a:xfrm>
                  <a:off x="8251995" y="2850614"/>
                  <a:ext cx="8931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b="1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Tumblr</a:t>
                  </a:r>
                  <a:endParaRPr kumimoji="1" lang="zh-CN" altLang="en-US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p:pic>
              <p:nvPicPr>
                <p:cNvPr id="71" name="图片 70">
                  <a:extLst>
                    <a:ext uri="{FF2B5EF4-FFF2-40B4-BE49-F238E27FC236}">
                      <a16:creationId xmlns:a16="http://schemas.microsoft.com/office/drawing/2014/main" id="{D46315B9-35EB-FE09-2AE8-504216FD69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33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2" name="图片 71">
                  <a:extLst>
                    <a:ext uri="{FF2B5EF4-FFF2-40B4-BE49-F238E27FC236}">
                      <a16:creationId xmlns:a16="http://schemas.microsoft.com/office/drawing/2014/main" id="{666AFFE1-EE26-CE42-B39C-11219D609E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498592" y="2127283"/>
                  <a:ext cx="720000" cy="720000"/>
                </a:xfrm>
                <a:prstGeom prst="rect">
                  <a:avLst/>
                </a:prstGeom>
              </p:spPr>
            </p:pic>
            <p:pic>
              <p:nvPicPr>
                <p:cNvPr id="73" name="图片 72">
                  <a:extLst>
                    <a:ext uri="{FF2B5EF4-FFF2-40B4-BE49-F238E27FC236}">
                      <a16:creationId xmlns:a16="http://schemas.microsoft.com/office/drawing/2014/main" id="{9827BFC1-8816-8B5C-297A-6DD1208574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78592" y="2132764"/>
                  <a:ext cx="720000" cy="720000"/>
                </a:xfrm>
                <a:prstGeom prst="rect">
                  <a:avLst/>
                </a:prstGeom>
              </p:spPr>
            </p:pic>
            <p:grpSp>
              <p:nvGrpSpPr>
                <p:cNvPr id="74" name="组合 73">
                  <a:extLst>
                    <a:ext uri="{FF2B5EF4-FFF2-40B4-BE49-F238E27FC236}">
                      <a16:creationId xmlns:a16="http://schemas.microsoft.com/office/drawing/2014/main" id="{FFDB0FC1-A31C-CBB8-05B1-3229A85BB695}"/>
                    </a:ext>
                  </a:extLst>
                </p:cNvPr>
                <p:cNvGrpSpPr/>
                <p:nvPr/>
              </p:nvGrpSpPr>
              <p:grpSpPr>
                <a:xfrm>
                  <a:off x="6898592" y="2385080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5" name="矩形 114">
                    <a:extLst>
                      <a:ext uri="{FF2B5EF4-FFF2-40B4-BE49-F238E27FC236}">
                        <a16:creationId xmlns:a16="http://schemas.microsoft.com/office/drawing/2014/main" id="{5EBB1009-8EE3-F62B-6CFD-0D7CC575075F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矩形 115">
                    <a:extLst>
                      <a:ext uri="{FF2B5EF4-FFF2-40B4-BE49-F238E27FC236}">
                        <a16:creationId xmlns:a16="http://schemas.microsoft.com/office/drawing/2014/main" id="{A7C9103B-F6A4-5933-D670-48EA264A8979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5" name="组合 74">
                  <a:extLst>
                    <a:ext uri="{FF2B5EF4-FFF2-40B4-BE49-F238E27FC236}">
                      <a16:creationId xmlns:a16="http://schemas.microsoft.com/office/drawing/2014/main" id="{DB8BEA2B-D71E-74A0-95A2-03DBA52A6918}"/>
                    </a:ext>
                  </a:extLst>
                </p:cNvPr>
                <p:cNvGrpSpPr/>
                <p:nvPr/>
              </p:nvGrpSpPr>
              <p:grpSpPr>
                <a:xfrm flipH="1">
                  <a:off x="9058592" y="2366764"/>
                  <a:ext cx="1440000" cy="252000"/>
                  <a:chOff x="6688547" y="3676960"/>
                  <a:chExt cx="2880000" cy="252000"/>
                </a:xfrm>
              </p:grpSpPr>
              <p:sp>
                <p:nvSpPr>
                  <p:cNvPr id="111" name="矩形 110">
                    <a:extLst>
                      <a:ext uri="{FF2B5EF4-FFF2-40B4-BE49-F238E27FC236}">
                        <a16:creationId xmlns:a16="http://schemas.microsoft.com/office/drawing/2014/main" id="{24FCB310-D5CB-6537-711D-198FF20A0D47}"/>
                      </a:ext>
                    </a:extLst>
                  </p:cNvPr>
                  <p:cNvSpPr/>
                  <p:nvPr/>
                </p:nvSpPr>
                <p:spPr>
                  <a:xfrm>
                    <a:off x="6688547" y="3676960"/>
                    <a:ext cx="1440000" cy="252000"/>
                  </a:xfrm>
                  <a:prstGeom prst="rect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3" name="矩形 112">
                    <a:extLst>
                      <a:ext uri="{FF2B5EF4-FFF2-40B4-BE49-F238E27FC236}">
                        <a16:creationId xmlns:a16="http://schemas.microsoft.com/office/drawing/2014/main" id="{BB068A7D-09C5-8050-3941-AB46CC209E4C}"/>
                      </a:ext>
                    </a:extLst>
                  </p:cNvPr>
                  <p:cNvSpPr/>
                  <p:nvPr/>
                </p:nvSpPr>
                <p:spPr>
                  <a:xfrm>
                    <a:off x="8128547" y="3676960"/>
                    <a:ext cx="1440000" cy="2520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6" name="组合 75">
                  <a:extLst>
                    <a:ext uri="{FF2B5EF4-FFF2-40B4-BE49-F238E27FC236}">
                      <a16:creationId xmlns:a16="http://schemas.microsoft.com/office/drawing/2014/main" id="{4C433ED0-7554-DBA5-28DE-976B9D8D2900}"/>
                    </a:ext>
                  </a:extLst>
                </p:cNvPr>
                <p:cNvGrpSpPr/>
                <p:nvPr/>
              </p:nvGrpSpPr>
              <p:grpSpPr>
                <a:xfrm>
                  <a:off x="6967770" y="215693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101" name="直线连接符 100">
                    <a:extLst>
                      <a:ext uri="{FF2B5EF4-FFF2-40B4-BE49-F238E27FC236}">
                        <a16:creationId xmlns:a16="http://schemas.microsoft.com/office/drawing/2014/main" id="{B375C33E-1DB7-8FA1-8FC2-7C9AF03317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直线连接符 101">
                    <a:extLst>
                      <a:ext uri="{FF2B5EF4-FFF2-40B4-BE49-F238E27FC236}">
                        <a16:creationId xmlns:a16="http://schemas.microsoft.com/office/drawing/2014/main" id="{C034436B-6561-C1B1-3AB6-4D2705923F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直线箭头连接符 102">
                    <a:extLst>
                      <a:ext uri="{FF2B5EF4-FFF2-40B4-BE49-F238E27FC236}">
                        <a16:creationId xmlns:a16="http://schemas.microsoft.com/office/drawing/2014/main" id="{F9B21E33-C759-CB04-4A80-4B82C636445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组合 76">
                  <a:extLst>
                    <a:ext uri="{FF2B5EF4-FFF2-40B4-BE49-F238E27FC236}">
                      <a16:creationId xmlns:a16="http://schemas.microsoft.com/office/drawing/2014/main" id="{3A4EB06A-576A-6A08-8D48-2B4038C9676F}"/>
                    </a:ext>
                  </a:extLst>
                </p:cNvPr>
                <p:cNvGrpSpPr/>
                <p:nvPr/>
              </p:nvGrpSpPr>
              <p:grpSpPr>
                <a:xfrm>
                  <a:off x="9122387" y="2143388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4" name="直线连接符 93">
                    <a:extLst>
                      <a:ext uri="{FF2B5EF4-FFF2-40B4-BE49-F238E27FC236}">
                        <a16:creationId xmlns:a16="http://schemas.microsoft.com/office/drawing/2014/main" id="{9096A60C-A5F3-E915-6B82-2C9DA25D5A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直线连接符 94">
                    <a:extLst>
                      <a:ext uri="{FF2B5EF4-FFF2-40B4-BE49-F238E27FC236}">
                        <a16:creationId xmlns:a16="http://schemas.microsoft.com/office/drawing/2014/main" id="{FF7FB3A7-0D8C-FE88-28DD-D9A4EE272F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直线箭头连接符 95">
                    <a:extLst>
                      <a:ext uri="{FF2B5EF4-FFF2-40B4-BE49-F238E27FC236}">
                        <a16:creationId xmlns:a16="http://schemas.microsoft.com/office/drawing/2014/main" id="{58BBDE43-8A07-4DAB-6AF1-66D44A0F54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8" name="肘形连接符 77">
                  <a:extLst>
                    <a:ext uri="{FF2B5EF4-FFF2-40B4-BE49-F238E27FC236}">
                      <a16:creationId xmlns:a16="http://schemas.microsoft.com/office/drawing/2014/main" id="{C5D54190-AE77-B021-2667-0633C69DC8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696586" y="1031174"/>
                  <a:ext cx="4013" cy="4320000"/>
                </a:xfrm>
                <a:prstGeom prst="bentConnector3">
                  <a:avLst>
                    <a:gd name="adj1" fmla="val 5796486"/>
                  </a:avLst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C16FA13B-1405-3452-E9B2-09306593E3E5}"/>
                    </a:ext>
                  </a:extLst>
                </p:cNvPr>
                <p:cNvSpPr txBox="1"/>
                <p:nvPr/>
              </p:nvSpPr>
              <p:spPr>
                <a:xfrm>
                  <a:off x="7225276" y="3434698"/>
                  <a:ext cx="294664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3. </a:t>
                  </a:r>
                  <a:r>
                    <a:rPr kumimoji="1" lang="en-US" altLang="zh-CN" sz="1600" dirty="0">
                      <a:solidFill>
                        <a:srgbClr val="115740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com(m),com(y),puzzle(y)</a:t>
                  </a:r>
                  <a:endParaRPr kumimoji="1" lang="zh-CN" altLang="en-US" sz="1600" dirty="0">
                    <a:solidFill>
                      <a:srgbClr val="115740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1. com(m),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1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0" name="文本框 79">
                      <a:extLst>
                        <a:ext uri="{FF2B5EF4-FFF2-40B4-BE49-F238E27FC236}">
                          <a16:creationId xmlns:a16="http://schemas.microsoft.com/office/drawing/2014/main" id="{0636AFEE-B9D3-7624-F47C-C6BC17FB1E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50454" y="2837411"/>
                      <a:ext cx="1448409" cy="338554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1739" t="-3571" b="-214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4. </a:t>
                      </a:r>
                      <a:r>
                        <a:rPr kumimoji="1" lang="en-US" altLang="zh-CN" sz="1600" dirty="0">
                          <a:solidFill>
                            <a:srgbClr val="115740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com(m),com(y),puzzle(y)</a:t>
                      </a:r>
                      <a:r>
                        <a:rPr kumimoji="1" lang="en-US" altLang="zh-CN" sz="1600" dirty="0">
                          <a:solidFill>
                            <a:schemeClr val="tx1"/>
                          </a:solidFill>
                          <a:latin typeface="Alibaba PuHuiTi 3.0 55 Regular" pitchFamily="18" charset="-122"/>
                          <a:ea typeface="Alibaba PuHuiTi 3.0 55 Regular" pitchFamily="18" charset="-122"/>
                          <a:cs typeface="Alibaba PuHuiTi 3.0 55 Regular" pitchFamily="18" charset="-122"/>
                        </a:rPr>
                        <a:t>,</a:t>
                      </a:r>
                      <a14:m>
                        <m:oMath xmlns:m="http://schemas.openxmlformats.org/officeDocument/2006/math">
                          <m:sSub>
                            <m:sSubPr>
                              <m:ctrlP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𝜋</m:t>
                              </m:r>
                            </m:e>
                            <m:sub>
                              <m:r>
                                <a:rPr kumimoji="1" lang="en-US" altLang="zh-CN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Alibaba PuHuiTi 3.0 55 Regular" pitchFamily="18" charset="-122"/>
                                  <a:cs typeface="Alibaba PuHuiTi 3.0 55 Regular" pitchFamily="18" charset="-122"/>
                                </a:rPr>
                                <m:t>2</m:t>
                              </m:r>
                            </m:sub>
                          </m:sSub>
                        </m:oMath>
                      </a14:m>
                      <a:endParaRPr kumimoji="1" lang="zh-CN" altLang="en-US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endParaRPr>
                    </a:p>
                  </p:txBody>
                </p:sp>
              </mc:Choice>
              <mc:Fallback xmlns="">
                <p:sp>
                  <p:nvSpPr>
                    <p:cNvPr id="81" name="文本框 80">
                      <a:extLst>
                        <a:ext uri="{FF2B5EF4-FFF2-40B4-BE49-F238E27FC236}">
                          <a16:creationId xmlns:a16="http://schemas.microsoft.com/office/drawing/2014/main" id="{2A9DA32E-3962-C0ED-438D-68204BA2081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645554" y="1798931"/>
                      <a:ext cx="3226076" cy="338554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t="-3571" b="-2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82" name="组合 81">
                  <a:extLst>
                    <a:ext uri="{FF2B5EF4-FFF2-40B4-BE49-F238E27FC236}">
                      <a16:creationId xmlns:a16="http://schemas.microsoft.com/office/drawing/2014/main" id="{C20C56C4-6115-E5E0-7962-6D9085BBCA1E}"/>
                    </a:ext>
                  </a:extLst>
                </p:cNvPr>
                <p:cNvGrpSpPr/>
                <p:nvPr/>
              </p:nvGrpSpPr>
              <p:grpSpPr>
                <a:xfrm flipH="1" flipV="1">
                  <a:off x="9130252" y="2609097"/>
                  <a:ext cx="1304544" cy="216000"/>
                  <a:chOff x="6949482" y="3460404"/>
                  <a:chExt cx="1304544" cy="216000"/>
                </a:xfrm>
              </p:grpSpPr>
              <p:cxnSp>
                <p:nvCxnSpPr>
                  <p:cNvPr id="91" name="直线连接符 90">
                    <a:extLst>
                      <a:ext uri="{FF2B5EF4-FFF2-40B4-BE49-F238E27FC236}">
                        <a16:creationId xmlns:a16="http://schemas.microsoft.com/office/drawing/2014/main" id="{C2573299-634C-F859-2597-C70BD6DBD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线连接符 91">
                    <a:extLst>
                      <a:ext uri="{FF2B5EF4-FFF2-40B4-BE49-F238E27FC236}">
                        <a16:creationId xmlns:a16="http://schemas.microsoft.com/office/drawing/2014/main" id="{5EBF277C-C073-242B-9F81-CA78F6AF41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254026" y="3460404"/>
                    <a:ext cx="0" cy="21600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headEnd type="none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直线箭头连接符 92">
                    <a:extLst>
                      <a:ext uri="{FF2B5EF4-FFF2-40B4-BE49-F238E27FC236}">
                        <a16:creationId xmlns:a16="http://schemas.microsoft.com/office/drawing/2014/main" id="{0583B1DE-2DBE-9C7B-808C-22F9E926DC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9482" y="3465576"/>
                    <a:ext cx="1304544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28684E65-D9D1-74B9-F2D8-CD9FDB24E492}"/>
                    </a:ext>
                  </a:extLst>
                </p:cNvPr>
                <p:cNvSpPr txBox="1"/>
                <p:nvPr/>
              </p:nvSpPr>
              <p:spPr>
                <a:xfrm>
                  <a:off x="8737869" y="1818383"/>
                  <a:ext cx="286809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rPr>
                    <a:t>2. com(y),com(m),puzzle(y)</a:t>
                  </a:r>
                  <a:endParaRPr kumimoji="1" lang="zh-CN" altLang="en-US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endParaRPr>
                </a:p>
              </p:txBody>
            </p:sp>
          </p:grpSp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A40826D6-6162-CA45-3A33-BCF80D062D17}"/>
                  </a:ext>
                </a:extLst>
              </p:cNvPr>
              <p:cNvSpPr/>
              <p:nvPr/>
            </p:nvSpPr>
            <p:spPr>
              <a:xfrm>
                <a:off x="9074727" y="1814945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24922B5B-D467-E630-5C2B-77971B94C40F}"/>
                  </a:ext>
                </a:extLst>
              </p:cNvPr>
              <p:cNvSpPr/>
              <p:nvPr/>
            </p:nvSpPr>
            <p:spPr>
              <a:xfrm>
                <a:off x="7587658" y="3461786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9DB99B48-E949-002D-A1FA-3AACD6B3A7DA}"/>
                  </a:ext>
                </a:extLst>
              </p:cNvPr>
              <p:cNvSpPr/>
              <p:nvPr/>
            </p:nvSpPr>
            <p:spPr>
              <a:xfrm>
                <a:off x="6022686" y="1819153"/>
                <a:ext cx="1476000" cy="288000"/>
              </a:xfrm>
              <a:prstGeom prst="rect">
                <a:avLst/>
              </a:prstGeom>
              <a:noFill/>
              <a:ln>
                <a:solidFill>
                  <a:srgbClr val="1157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971B052-D503-8956-0AE9-01BEF1DB47F7}"/>
                </a:ext>
              </a:extLst>
            </p:cNvPr>
            <p:cNvSpPr txBox="1"/>
            <p:nvPr/>
          </p:nvSpPr>
          <p:spPr>
            <a:xfrm>
              <a:off x="9538453" y="1541426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2BF278F7-1F47-8EAD-6E87-B929F96A13BB}"/>
              </a:ext>
            </a:extLst>
          </p:cNvPr>
          <p:cNvGrpSpPr/>
          <p:nvPr/>
        </p:nvGrpSpPr>
        <p:grpSpPr>
          <a:xfrm>
            <a:off x="1312934" y="4246838"/>
            <a:ext cx="9185377" cy="467180"/>
            <a:chOff x="1312934" y="4246838"/>
            <a:chExt cx="9185377" cy="467180"/>
          </a:xfrm>
        </p:grpSpPr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BAB62123-10C2-450C-71A0-4B58D0A21E6F}"/>
                </a:ext>
              </a:extLst>
            </p:cNvPr>
            <p:cNvSpPr txBox="1"/>
            <p:nvPr/>
          </p:nvSpPr>
          <p:spPr>
            <a:xfrm>
              <a:off x="1312934" y="4246838"/>
              <a:ext cx="36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Puzzle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Promise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&amp;</a:t>
              </a:r>
              <a:r>
                <a:rPr kumimoji="1" lang="zh-CN" altLang="en-US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Solver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43" name="文本框 142">
              <a:extLst>
                <a:ext uri="{FF2B5EF4-FFF2-40B4-BE49-F238E27FC236}">
                  <a16:creationId xmlns:a16="http://schemas.microsoft.com/office/drawing/2014/main" id="{B34C33CF-878E-A685-BA07-55DBCD5ED48F}"/>
                </a:ext>
              </a:extLst>
            </p:cNvPr>
            <p:cNvSpPr txBox="1"/>
            <p:nvPr/>
          </p:nvSpPr>
          <p:spPr>
            <a:xfrm>
              <a:off x="6898311" y="4246839"/>
              <a:ext cx="36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Registration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641065FD-713A-3C85-0084-C6B80B18B99A}"/>
                </a:ext>
              </a:extLst>
            </p:cNvPr>
            <p:cNvSpPr txBox="1"/>
            <p:nvPr/>
          </p:nvSpPr>
          <p:spPr>
            <a:xfrm>
              <a:off x="5005622" y="4246838"/>
              <a:ext cx="1800000" cy="467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20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+</a:t>
              </a:r>
              <a:endParaRPr kumimoji="1" lang="zh-CN" altLang="en-US" sz="2000" b="1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301EA8F2-A4F6-FD6F-0E4D-C314F346CEEF}"/>
              </a:ext>
            </a:extLst>
          </p:cNvPr>
          <p:cNvGrpSpPr/>
          <p:nvPr/>
        </p:nvGrpSpPr>
        <p:grpSpPr>
          <a:xfrm>
            <a:off x="6074901" y="1798931"/>
            <a:ext cx="5428218" cy="2065761"/>
            <a:chOff x="6074901" y="1798931"/>
            <a:chExt cx="5428218" cy="2065761"/>
          </a:xfrm>
        </p:grpSpPr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4D48C264-F088-E197-725F-F525A4B2C8F2}"/>
                </a:ext>
              </a:extLst>
            </p:cNvPr>
            <p:cNvGrpSpPr/>
            <p:nvPr/>
          </p:nvGrpSpPr>
          <p:grpSpPr>
            <a:xfrm>
              <a:off x="6074901" y="1798931"/>
              <a:ext cx="5428218" cy="2065761"/>
              <a:chOff x="6074901" y="1798931"/>
              <a:chExt cx="5428218" cy="2065761"/>
            </a:xfrm>
          </p:grpSpPr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E9D9EC7A-6A95-DFB9-3EF1-1720821E5A1C}"/>
                  </a:ext>
                </a:extLst>
              </p:cNvPr>
              <p:cNvSpPr txBox="1"/>
              <p:nvPr/>
            </p:nvSpPr>
            <p:spPr>
              <a:xfrm>
                <a:off x="6095201" y="2854627"/>
                <a:ext cx="8867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Sender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933A9272-AECC-69C5-95EA-02B5AD67E8EA}"/>
                  </a:ext>
                </a:extLst>
              </p:cNvPr>
              <p:cNvSpPr txBox="1"/>
              <p:nvPr/>
            </p:nvSpPr>
            <p:spPr>
              <a:xfrm>
                <a:off x="10340661" y="2850614"/>
                <a:ext cx="10358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Receiver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6B43D1C5-4FFD-7A92-E276-2E51BF4AB890}"/>
                  </a:ext>
                </a:extLst>
              </p:cNvPr>
              <p:cNvSpPr txBox="1"/>
              <p:nvPr/>
            </p:nvSpPr>
            <p:spPr>
              <a:xfrm>
                <a:off x="8251995" y="2850614"/>
                <a:ext cx="8931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Tumblr</a:t>
                </a:r>
                <a:endParaRPr kumimoji="1" lang="zh-CN" altLang="en-US" sz="1600" b="1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pic>
            <p:nvPicPr>
              <p:cNvPr id="87" name="图片 86">
                <a:extLst>
                  <a:ext uri="{FF2B5EF4-FFF2-40B4-BE49-F238E27FC236}">
                    <a16:creationId xmlns:a16="http://schemas.microsoft.com/office/drawing/2014/main" id="{75BF4865-B94E-D025-7FA5-B5E158FCCF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8592" y="212728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88" name="图片 87">
                <a:extLst>
                  <a:ext uri="{FF2B5EF4-FFF2-40B4-BE49-F238E27FC236}">
                    <a16:creationId xmlns:a16="http://schemas.microsoft.com/office/drawing/2014/main" id="{0E3671E9-07F7-99B7-72FF-5066BF5B83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98592" y="212728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89" name="图片 88">
                <a:extLst>
                  <a:ext uri="{FF2B5EF4-FFF2-40B4-BE49-F238E27FC236}">
                    <a16:creationId xmlns:a16="http://schemas.microsoft.com/office/drawing/2014/main" id="{060DCBCC-1BB7-57C5-A230-AC7590E4A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8592" y="2132764"/>
                <a:ext cx="720000" cy="720000"/>
              </a:xfrm>
              <a:prstGeom prst="rect">
                <a:avLst/>
              </a:prstGeom>
            </p:spPr>
          </p:pic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F72DB2C4-1E79-ECDA-4AF3-143040C08A84}"/>
                  </a:ext>
                </a:extLst>
              </p:cNvPr>
              <p:cNvGrpSpPr/>
              <p:nvPr/>
            </p:nvGrpSpPr>
            <p:grpSpPr>
              <a:xfrm>
                <a:off x="6898592" y="2385080"/>
                <a:ext cx="1440000" cy="252000"/>
                <a:chOff x="6688547" y="3676960"/>
                <a:chExt cx="2880000" cy="252000"/>
              </a:xfrm>
            </p:grpSpPr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511274D2-83BA-0C61-2DB0-9C3198564182}"/>
                    </a:ext>
                  </a:extLst>
                </p:cNvPr>
                <p:cNvSpPr/>
                <p:nvPr/>
              </p:nvSpPr>
              <p:spPr>
                <a:xfrm>
                  <a:off x="6688547" y="3676960"/>
                  <a:ext cx="1440000" cy="252000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8795952B-CB41-A5C1-2BB4-D7E67B187A40}"/>
                    </a:ext>
                  </a:extLst>
                </p:cNvPr>
                <p:cNvSpPr/>
                <p:nvPr/>
              </p:nvSpPr>
              <p:spPr>
                <a:xfrm>
                  <a:off x="8128547" y="3676960"/>
                  <a:ext cx="1440000" cy="25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2FCD774D-44A0-7796-4DE0-FCBF44F5A73F}"/>
                  </a:ext>
                </a:extLst>
              </p:cNvPr>
              <p:cNvGrpSpPr/>
              <p:nvPr/>
            </p:nvGrpSpPr>
            <p:grpSpPr>
              <a:xfrm flipH="1">
                <a:off x="9058592" y="2366764"/>
                <a:ext cx="1440000" cy="252000"/>
                <a:chOff x="6688547" y="3676960"/>
                <a:chExt cx="2880000" cy="252000"/>
              </a:xfrm>
            </p:grpSpPr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ADE66450-4467-FD7E-403E-66010CC4317A}"/>
                    </a:ext>
                  </a:extLst>
                </p:cNvPr>
                <p:cNvSpPr/>
                <p:nvPr/>
              </p:nvSpPr>
              <p:spPr>
                <a:xfrm>
                  <a:off x="6688547" y="3676960"/>
                  <a:ext cx="1440000" cy="252000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B2B7E87B-3F45-556D-9714-C8C951EB2E54}"/>
                    </a:ext>
                  </a:extLst>
                </p:cNvPr>
                <p:cNvSpPr/>
                <p:nvPr/>
              </p:nvSpPr>
              <p:spPr>
                <a:xfrm>
                  <a:off x="8128547" y="3676960"/>
                  <a:ext cx="1440000" cy="25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BB7BE59-FF99-6FE1-F91A-C174408CB8A4}"/>
                  </a:ext>
                </a:extLst>
              </p:cNvPr>
              <p:cNvGrpSpPr/>
              <p:nvPr/>
            </p:nvGrpSpPr>
            <p:grpSpPr>
              <a:xfrm>
                <a:off x="6967770" y="2156937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24" name="直线连接符 123">
                  <a:extLst>
                    <a:ext uri="{FF2B5EF4-FFF2-40B4-BE49-F238E27FC236}">
                      <a16:creationId xmlns:a16="http://schemas.microsoft.com/office/drawing/2014/main" id="{2CA9CCF6-D903-8572-81FB-41F2D68DA9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线连接符 131">
                  <a:extLst>
                    <a:ext uri="{FF2B5EF4-FFF2-40B4-BE49-F238E27FC236}">
                      <a16:creationId xmlns:a16="http://schemas.microsoft.com/office/drawing/2014/main" id="{F3A4A4A5-D818-FEEB-7D3E-9F553C5117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线箭头连接符 132">
                  <a:extLst>
                    <a:ext uri="{FF2B5EF4-FFF2-40B4-BE49-F238E27FC236}">
                      <a16:creationId xmlns:a16="http://schemas.microsoft.com/office/drawing/2014/main" id="{E6953C81-7D46-DEE1-9F47-5D7989450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37F2C416-F7DE-D453-FD29-931F93C759EF}"/>
                  </a:ext>
                </a:extLst>
              </p:cNvPr>
              <p:cNvGrpSpPr/>
              <p:nvPr/>
            </p:nvGrpSpPr>
            <p:grpSpPr>
              <a:xfrm flipH="1">
                <a:off x="9122387" y="2143388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20" name="直线连接符 119">
                  <a:extLst>
                    <a:ext uri="{FF2B5EF4-FFF2-40B4-BE49-F238E27FC236}">
                      <a16:creationId xmlns:a16="http://schemas.microsoft.com/office/drawing/2014/main" id="{D455DC4E-C63F-445F-85ED-660D6C3AE2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线连接符 120">
                  <a:extLst>
                    <a:ext uri="{FF2B5EF4-FFF2-40B4-BE49-F238E27FC236}">
                      <a16:creationId xmlns:a16="http://schemas.microsoft.com/office/drawing/2014/main" id="{636B1435-5AE9-7558-5E39-72BEAB8581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线箭头连接符 121">
                  <a:extLst>
                    <a:ext uri="{FF2B5EF4-FFF2-40B4-BE49-F238E27FC236}">
                      <a16:creationId xmlns:a16="http://schemas.microsoft.com/office/drawing/2014/main" id="{F6C17838-3FFC-1096-2F41-0C7FA745B7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0" name="肘形连接符 99">
                <a:extLst>
                  <a:ext uri="{FF2B5EF4-FFF2-40B4-BE49-F238E27FC236}">
                    <a16:creationId xmlns:a16="http://schemas.microsoft.com/office/drawing/2014/main" id="{82A83D01-AD03-97FE-7E79-FFDBD283CF0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696586" y="1031174"/>
                <a:ext cx="4013" cy="4320000"/>
              </a:xfrm>
              <a:prstGeom prst="bentConnector3">
                <a:avLst>
                  <a:gd name="adj1" fmla="val 8075031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id="{F8891094-C573-5A31-2ADE-817EECB271A7}"/>
                  </a:ext>
                </a:extLst>
              </p:cNvPr>
              <p:cNvSpPr txBox="1"/>
              <p:nvPr/>
            </p:nvSpPr>
            <p:spPr>
              <a:xfrm>
                <a:off x="7219664" y="3526138"/>
                <a:ext cx="29578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3. token,com(token),com(m)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2" name="文本框 111">
                    <a:extLst>
                      <a:ext uri="{FF2B5EF4-FFF2-40B4-BE49-F238E27FC236}">
                        <a16:creationId xmlns:a16="http://schemas.microsoft.com/office/drawing/2014/main" id="{A4E233C0-4A40-5CCE-BD7D-DA3B203F5FF7}"/>
                      </a:ext>
                    </a:extLst>
                  </p:cNvPr>
                  <p:cNvSpPr txBox="1"/>
                  <p:nvPr/>
                </p:nvSpPr>
                <p:spPr>
                  <a:xfrm>
                    <a:off x="6074901" y="1798931"/>
                    <a:ext cx="26234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dirty="0">
                        <a:solidFill>
                          <a:schemeClr val="tx1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1. com(token),com(m),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𝜋</m:t>
                            </m:r>
                          </m:e>
                          <m:sub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1</m:t>
                            </m:r>
                          </m:sub>
                        </m:sSub>
                      </m:oMath>
                    </a14:m>
                    <a:endParaRPr kumimoji="1" lang="zh-CN" altLang="en-US" sz="1600" dirty="0">
                      <a:solidFill>
                        <a:schemeClr val="tx1"/>
                      </a:solidFill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12" name="文本框 111">
                    <a:extLst>
                      <a:ext uri="{FF2B5EF4-FFF2-40B4-BE49-F238E27FC236}">
                        <a16:creationId xmlns:a16="http://schemas.microsoft.com/office/drawing/2014/main" id="{A4E233C0-4A40-5CCE-BD7D-DA3B203F5FF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074901" y="1798931"/>
                    <a:ext cx="2623410" cy="338554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l="-966" t="-3571" b="-25000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4" name="文本框 113">
                    <a:extLst>
                      <a:ext uri="{FF2B5EF4-FFF2-40B4-BE49-F238E27FC236}">
                        <a16:creationId xmlns:a16="http://schemas.microsoft.com/office/drawing/2014/main" id="{3E951F89-BC7E-8571-BD8C-335B75C54BD3}"/>
                      </a:ext>
                    </a:extLst>
                  </p:cNvPr>
                  <p:cNvSpPr txBox="1"/>
                  <p:nvPr/>
                </p:nvSpPr>
                <p:spPr>
                  <a:xfrm>
                    <a:off x="8767562" y="1818383"/>
                    <a:ext cx="273555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4. </a:t>
                    </a:r>
                    <a:r>
                      <a:rPr kumimoji="1" lang="en-US" altLang="zh-CN" sz="1600" dirty="0">
                        <a:solidFill>
                          <a:srgbClr val="115740"/>
                        </a:solidFill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com(token),com(m)</a:t>
                    </a:r>
                    <a:r>
                      <a:rPr kumimoji="1" lang="en-US" altLang="zh-CN" sz="1600" dirty="0">
                        <a:latin typeface="Alibaba PuHuiTi 3.0 55 Regular" pitchFamily="18" charset="-122"/>
                        <a:ea typeface="Alibaba PuHuiTi 3.0 55 Regular" pitchFamily="18" charset="-122"/>
                        <a:cs typeface="Alibaba PuHuiTi 3.0 55 Regular" pitchFamily="18" charset="-122"/>
                      </a:rPr>
                      <a:t>,</a:t>
                    </a:r>
                    <a:r>
                      <a:rPr kumimoji="1" lang="en-US" altLang="zh-CN" sz="1600" b="0" dirty="0">
                        <a:solidFill>
                          <a:schemeClr val="tx1"/>
                        </a:solidFill>
                        <a:ea typeface="Alibaba PuHuiTi 3.0 55 Regular" pitchFamily="18" charset="-122"/>
                        <a:cs typeface="Alibaba PuHuiTi 3.0 55 Regular" pitchFamily="18" charset="-122"/>
                      </a:rPr>
                      <a:t>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𝜋</m:t>
                            </m:r>
                          </m:e>
                          <m:sub>
                            <m:r>
                              <a:rPr kumimoji="1" lang="en-US" altLang="zh-CN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Alibaba PuHuiTi 3.0 55 Regular" pitchFamily="18" charset="-122"/>
                                <a:cs typeface="Alibaba PuHuiTi 3.0 55 Regular" pitchFamily="18" charset="-122"/>
                              </a:rPr>
                              <m:t>2</m:t>
                            </m:r>
                          </m:sub>
                        </m:sSub>
                      </m:oMath>
                    </a14:m>
                    <a:endParaRPr kumimoji="1" lang="zh-CN" altLang="en-US" sz="1600" dirty="0">
                      <a:latin typeface="Alibaba PuHuiTi 3.0 55 Regular" pitchFamily="18" charset="-122"/>
                      <a:ea typeface="Alibaba PuHuiTi 3.0 55 Regular" pitchFamily="18" charset="-122"/>
                      <a:cs typeface="Alibaba PuHuiTi 3.0 55 Regular" pitchFamily="18" charset="-122"/>
                    </a:endParaRPr>
                  </a:p>
                </p:txBody>
              </p:sp>
            </mc:Choice>
            <mc:Fallback xmlns="">
              <p:sp>
                <p:nvSpPr>
                  <p:cNvPr id="114" name="文本框 113">
                    <a:extLst>
                      <a:ext uri="{FF2B5EF4-FFF2-40B4-BE49-F238E27FC236}">
                        <a16:creationId xmlns:a16="http://schemas.microsoft.com/office/drawing/2014/main" id="{3E951F89-BC7E-8571-BD8C-335B75C54BD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767562" y="1818383"/>
                    <a:ext cx="2735557" cy="338554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t="-7407" b="-25926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9" name="文本框 148">
                <a:extLst>
                  <a:ext uri="{FF2B5EF4-FFF2-40B4-BE49-F238E27FC236}">
                    <a16:creationId xmlns:a16="http://schemas.microsoft.com/office/drawing/2014/main" id="{5B6978FB-2E03-58CD-BC65-3DD7E2B41FA6}"/>
                  </a:ext>
                </a:extLst>
              </p:cNvPr>
              <p:cNvSpPr txBox="1"/>
              <p:nvPr/>
            </p:nvSpPr>
            <p:spPr>
              <a:xfrm>
                <a:off x="6825961" y="2864769"/>
                <a:ext cx="159370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2. com(token),</a:t>
                </a:r>
              </a:p>
              <a:p>
                <a:r>
                  <a:rPr kumimoji="1" lang="en-US" altLang="zh-CN" sz="1600" dirty="0"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com(m)</a:t>
                </a:r>
                <a:endPara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endParaRPr>
              </a:p>
            </p:txBody>
          </p: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055988C0-D8D5-F4D4-EBCD-87F6EA77AD77}"/>
                  </a:ext>
                </a:extLst>
              </p:cNvPr>
              <p:cNvGrpSpPr/>
              <p:nvPr/>
            </p:nvGrpSpPr>
            <p:grpSpPr>
              <a:xfrm flipH="1" flipV="1">
                <a:off x="6978407" y="2636455"/>
                <a:ext cx="1304544" cy="216000"/>
                <a:chOff x="6949482" y="3460404"/>
                <a:chExt cx="1304544" cy="216000"/>
              </a:xfrm>
            </p:grpSpPr>
            <p:cxnSp>
              <p:nvCxnSpPr>
                <p:cNvPr id="154" name="直线连接符 153">
                  <a:extLst>
                    <a:ext uri="{FF2B5EF4-FFF2-40B4-BE49-F238E27FC236}">
                      <a16:creationId xmlns:a16="http://schemas.microsoft.com/office/drawing/2014/main" id="{93BE2468-9386-C005-1C52-8F12C9ECCA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线连接符 154">
                  <a:extLst>
                    <a:ext uri="{FF2B5EF4-FFF2-40B4-BE49-F238E27FC236}">
                      <a16:creationId xmlns:a16="http://schemas.microsoft.com/office/drawing/2014/main" id="{0C813E51-FDA0-AD09-5AA0-A99961D293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54026" y="3460404"/>
                  <a:ext cx="0" cy="2160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线箭头连接符 160">
                  <a:extLst>
                    <a:ext uri="{FF2B5EF4-FFF2-40B4-BE49-F238E27FC236}">
                      <a16:creationId xmlns:a16="http://schemas.microsoft.com/office/drawing/2014/main" id="{C7B0102D-8EC6-EC11-44E8-03D108483E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9482" y="3465576"/>
                  <a:ext cx="13045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7335F30A-7123-A0A1-CF4D-F90AE24F71C4}"/>
                </a:ext>
              </a:extLst>
            </p:cNvPr>
            <p:cNvSpPr/>
            <p:nvPr/>
          </p:nvSpPr>
          <p:spPr>
            <a:xfrm>
              <a:off x="6892679" y="2897154"/>
              <a:ext cx="1440000" cy="54000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6" name="文本框 155">
              <a:extLst>
                <a:ext uri="{FF2B5EF4-FFF2-40B4-BE49-F238E27FC236}">
                  <a16:creationId xmlns:a16="http://schemas.microsoft.com/office/drawing/2014/main" id="{1D93E6BA-C697-3931-FA8E-9295BE005123}"/>
                </a:ext>
              </a:extLst>
            </p:cNvPr>
            <p:cNvSpPr txBox="1"/>
            <p:nvPr/>
          </p:nvSpPr>
          <p:spPr>
            <a:xfrm>
              <a:off x="8330862" y="3101060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600" b="1" i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link</a:t>
              </a:r>
              <a:endParaRPr kumimoji="1" lang="zh-CN" altLang="en-US" sz="1600" b="1" i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57" name="矩形 156">
              <a:extLst>
                <a:ext uri="{FF2B5EF4-FFF2-40B4-BE49-F238E27FC236}">
                  <a16:creationId xmlns:a16="http://schemas.microsoft.com/office/drawing/2014/main" id="{7D5284EE-2902-52FB-E447-71DD8E15A434}"/>
                </a:ext>
              </a:extLst>
            </p:cNvPr>
            <p:cNvSpPr/>
            <p:nvPr/>
          </p:nvSpPr>
          <p:spPr>
            <a:xfrm>
              <a:off x="8150164" y="3546563"/>
              <a:ext cx="1908000" cy="28800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0646AE5C-6EC8-1CA6-461F-E461DE6A6263}"/>
                </a:ext>
              </a:extLst>
            </p:cNvPr>
            <p:cNvSpPr/>
            <p:nvPr/>
          </p:nvSpPr>
          <p:spPr>
            <a:xfrm>
              <a:off x="9123934" y="1814820"/>
              <a:ext cx="1908000" cy="288000"/>
            </a:xfrm>
            <a:prstGeom prst="rect">
              <a:avLst/>
            </a:prstGeom>
            <a:noFill/>
            <a:ln>
              <a:solidFill>
                <a:srgbClr val="11574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67930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摘要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研究背景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研究动机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方案概述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方案性能</a:t>
            </a: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总结与展望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48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39443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0F403-EA55-40CD-CDE7-84C44AB7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方案性能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5C8483-7B7C-BF2C-5183-A7A598524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编程语言：</a:t>
            </a:r>
            <a:r>
              <a:rPr kumimoji="1" lang="en-US" altLang="zh-CN" dirty="0"/>
              <a:t>Rust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 Swanky &amp; ZenGo-X/curve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椭圆曲线：</a:t>
            </a:r>
            <a:r>
              <a:rPr kumimoji="1" lang="en-US" altLang="zh-CN" dirty="0"/>
              <a:t>secp256k1</a:t>
            </a:r>
            <a:r>
              <a:rPr kumimoji="1" lang="zh-CN" altLang="en-US" dirty="0"/>
              <a:t>（盲适配器签名）和 </a:t>
            </a:r>
            <a:r>
              <a:rPr kumimoji="1" lang="en-US" altLang="zh-CN" dirty="0"/>
              <a:t>BLS12-381</a:t>
            </a:r>
            <a:r>
              <a:rPr kumimoji="1" lang="zh-CN" altLang="en-US" dirty="0"/>
              <a:t>（</a:t>
            </a:r>
            <a:r>
              <a:rPr kumimoji="1" lang="en-US" altLang="zh-CN" dirty="0"/>
              <a:t>RSoRC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硬件配置：</a:t>
            </a:r>
            <a:r>
              <a:rPr kumimoji="1" lang="en-US" altLang="zh-CN" dirty="0"/>
              <a:t>Ryzen</a:t>
            </a:r>
            <a:r>
              <a:rPr kumimoji="1" lang="zh-CN" altLang="en-US" dirty="0"/>
              <a:t> </a:t>
            </a:r>
            <a:r>
              <a:rPr kumimoji="1" lang="en-US" altLang="zh-CN" dirty="0"/>
              <a:t>5800H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8GB</a:t>
            </a:r>
            <a:r>
              <a:rPr kumimoji="1" lang="zh-CN" altLang="en-US" dirty="0"/>
              <a:t> </a:t>
            </a:r>
            <a:r>
              <a:rPr kumimoji="1" lang="en-US" altLang="zh-CN" dirty="0"/>
              <a:t>RAM</a:t>
            </a:r>
          </a:p>
          <a:p>
            <a:pPr marL="457200" indent="-457200">
              <a:buFont typeface="+mj-ea"/>
              <a:buAutoNum type="circleNumDbPlain"/>
            </a:pP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AFC194-7AAC-C059-BB6A-0D8FE1FF1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D5E1DB7-8384-CA5C-79E7-611652CE1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49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CBDFA47-B980-C522-3B89-91C4F3274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3264323"/>
            <a:ext cx="7200000" cy="283167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46D061E-1E72-FE33-2180-038C4C060C05}"/>
              </a:ext>
            </a:extLst>
          </p:cNvPr>
          <p:cNvSpPr/>
          <p:nvPr/>
        </p:nvSpPr>
        <p:spPr>
          <a:xfrm>
            <a:off x="5672931" y="3264899"/>
            <a:ext cx="1296000" cy="1188000"/>
          </a:xfrm>
          <a:prstGeom prst="rect">
            <a:avLst/>
          </a:prstGeom>
          <a:solidFill>
            <a:srgbClr val="C00000">
              <a:alpha val="5000"/>
            </a:srgbClr>
          </a:solidFill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149364-3E34-41C4-81BB-5502D4617770}"/>
              </a:ext>
            </a:extLst>
          </p:cNvPr>
          <p:cNvSpPr txBox="1"/>
          <p:nvPr/>
        </p:nvSpPr>
        <p:spPr>
          <a:xfrm>
            <a:off x="6241995" y="2925769"/>
            <a:ext cx="20553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～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31s</a:t>
            </a:r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per</a:t>
            </a:r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payment</a:t>
            </a:r>
            <a:endParaRPr kumimoji="1" lang="zh-CN" altLang="en-US" sz="1600" b="1" dirty="0">
              <a:solidFill>
                <a:srgbClr val="C00000"/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AF651E8-A7FE-6799-07D4-056373A8BDB1}"/>
              </a:ext>
            </a:extLst>
          </p:cNvPr>
          <p:cNvSpPr/>
          <p:nvPr/>
        </p:nvSpPr>
        <p:spPr>
          <a:xfrm>
            <a:off x="3795363" y="5688288"/>
            <a:ext cx="792000" cy="432000"/>
          </a:xfrm>
          <a:prstGeom prst="rect">
            <a:avLst/>
          </a:prstGeom>
          <a:solidFill>
            <a:srgbClr val="C00000">
              <a:alpha val="5000"/>
            </a:srgbClr>
          </a:solidFill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98AAC6-AA6F-698F-75B7-946C69425D87}"/>
              </a:ext>
            </a:extLst>
          </p:cNvPr>
          <p:cNvSpPr txBox="1"/>
          <p:nvPr/>
        </p:nvSpPr>
        <p:spPr>
          <a:xfrm>
            <a:off x="4191363" y="6120288"/>
            <a:ext cx="2452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～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87.9MB</a:t>
            </a:r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per</a:t>
            </a:r>
            <a:r>
              <a:rPr kumimoji="1" lang="zh-CN" altLang="en-US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 </a:t>
            </a:r>
            <a:r>
              <a: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payment</a:t>
            </a:r>
            <a:endParaRPr kumimoji="1" lang="zh-CN" altLang="en-US" sz="1600" b="1" dirty="0">
              <a:solidFill>
                <a:srgbClr val="C00000"/>
              </a:solidFill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1620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C0B1A-973A-9854-7BDF-9374E4D7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摘要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1AF27-7FBE-6328-B495-7A1599D07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支付通道集线器（</a:t>
            </a:r>
            <a:r>
              <a:rPr kumimoji="1" lang="en-US" altLang="zh-CN" dirty="0"/>
              <a:t>Payment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Hub, PCH</a:t>
            </a:r>
            <a:r>
              <a:rPr kumimoji="1" lang="zh-CN" altLang="en-US" dirty="0"/>
              <a:t>）是一种解决区块链 </a:t>
            </a:r>
            <a:r>
              <a:rPr kumimoji="1" lang="en-US" altLang="zh-CN" dirty="0"/>
              <a:t>1.0</a:t>
            </a:r>
            <a:r>
              <a:rPr kumimoji="1" lang="zh-CN" altLang="en-US" dirty="0"/>
              <a:t> 可扩展性的有效方法。它通过中介方（</a:t>
            </a:r>
            <a:r>
              <a:rPr kumimoji="1" lang="en-US" altLang="zh-CN" dirty="0"/>
              <a:t>Tumbler</a:t>
            </a:r>
            <a:r>
              <a:rPr kumimoji="1" lang="zh-CN" altLang="en-US" dirty="0"/>
              <a:t>）在发送方和接收方之间完成链下交易。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交易关系匿名性和交易金额隐私性是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隐私保护研究中的重点。目前，现有兼容比特币的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方案仅支持预定义固定金额的交易。因此，为实现动态金额支付，交易双方需执行多个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方案或执行多次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方案，这在实际应用中是不合适的。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本文提出了第一个兼容比特币、交易关系匿名、动态交易金额的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方案 </a:t>
            </a:r>
            <a:r>
              <a:rPr kumimoji="1" lang="en-US" altLang="zh-CN" dirty="0"/>
              <a:t>BlindHub</a:t>
            </a:r>
            <a:r>
              <a:rPr kumimoji="1" lang="zh-CN" altLang="en-US" dirty="0"/>
              <a:t>。为达目的，本文采用多层技术构建：</a:t>
            </a:r>
            <a:r>
              <a:rPr kumimoji="1" lang="en-US" altLang="zh-CN" dirty="0"/>
              <a:t>①</a:t>
            </a:r>
            <a:r>
              <a:rPr kumimoji="1" lang="zh-CN" altLang="en-US" dirty="0"/>
              <a:t> 双向隐私保护支付通道协议 </a:t>
            </a:r>
            <a:r>
              <a:rPr kumimoji="1" lang="en-US" altLang="zh-CN" dirty="0"/>
              <a:t>BlindChannel</a:t>
            </a:r>
            <a:r>
              <a:rPr kumimoji="1" lang="zh-CN" altLang="en-US" dirty="0"/>
              <a:t>，通道双方中仅一方可见金额；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三方有条件支付协议 </a:t>
            </a:r>
            <a:r>
              <a:rPr kumimoji="1" lang="en-US" altLang="zh-CN" dirty="0"/>
              <a:t>BlindHub</a:t>
            </a:r>
            <a:r>
              <a:rPr kumimoji="1" lang="zh-CN" altLang="en-US" dirty="0"/>
              <a:t>，支持动态金额且交易关系 </a:t>
            </a:r>
            <a:r>
              <a:rPr kumimoji="1" lang="en-US" altLang="zh-CN" dirty="0"/>
              <a:t>Tumbler</a:t>
            </a:r>
            <a:r>
              <a:rPr kumimoji="1" lang="zh-CN" altLang="en-US" dirty="0"/>
              <a:t> 不可见；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盲适配器签名 </a:t>
            </a:r>
            <a:r>
              <a:rPr kumimoji="1" lang="en-US" altLang="zh-CN" dirty="0"/>
              <a:t>BAS</a:t>
            </a:r>
            <a:r>
              <a:rPr kumimoji="1" lang="zh-CN" altLang="en-US" dirty="0"/>
              <a:t> 和灵活条件盲签名 </a:t>
            </a:r>
            <a:r>
              <a:rPr kumimoji="1" lang="en-US" altLang="zh-CN" dirty="0"/>
              <a:t>FBCS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130E2B-3132-D8F0-0250-0911F19B9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E8739F-C6A6-A07C-9BB8-23C5DB0E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1199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摘要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研究背景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研究动机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方案概述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方案性能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总结与展望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50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06642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E2389-2856-1E6E-9C5B-062AD3BCD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本文总结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29F650-2B7B-A3A4-3DD8-FCBB4F060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本文提出了第一个比特币兼容的 </a:t>
            </a:r>
            <a:r>
              <a:rPr kumimoji="1" lang="en" altLang="zh-CN" dirty="0"/>
              <a:t>PCH</a:t>
            </a:r>
            <a:r>
              <a:rPr kumimoji="1" lang="zh-CN" altLang="en-US" dirty="0"/>
              <a:t> 方案</a:t>
            </a:r>
            <a:r>
              <a:rPr kumimoji="1" lang="zh-CN" altLang="en" dirty="0"/>
              <a:t>，</a:t>
            </a:r>
            <a:r>
              <a:rPr kumimoji="1" lang="zh-CN" altLang="en-US" dirty="0"/>
              <a:t>实现了交易金额隐私性、交易关系匿名性和可变金额的支付。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5A38FB-C61B-6BBC-DD40-E669FC75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1E24F6-0F7F-9323-465E-988C60B8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51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41873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E2389-2856-1E6E-9C5B-062AD3BCD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本文总结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29F650-2B7B-A3A4-3DD8-FCBB4F060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本文提出了第一个比特币兼容的 </a:t>
            </a:r>
            <a:r>
              <a:rPr kumimoji="1" lang="en" altLang="zh-CN" dirty="0"/>
              <a:t>PCH</a:t>
            </a:r>
            <a:r>
              <a:rPr kumimoji="1" lang="zh-CN" altLang="en-US" dirty="0"/>
              <a:t> 方案</a:t>
            </a:r>
            <a:r>
              <a:rPr kumimoji="1" lang="zh-CN" altLang="en" dirty="0"/>
              <a:t>，</a:t>
            </a:r>
            <a:r>
              <a:rPr kumimoji="1" lang="zh-CN" altLang="en-US" dirty="0"/>
              <a:t>实现了交易金额隐私性、交易关系匿名性和可变金额的支付。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为实现这一目标，本文提出了一种隐私保护新型支付通道协议 </a:t>
            </a:r>
            <a:r>
              <a:rPr kumimoji="1" lang="en" altLang="zh-CN" dirty="0"/>
              <a:t>BlindChannel</a:t>
            </a:r>
            <a:r>
              <a:rPr kumimoji="1" lang="zh-CN" altLang="en-US" dirty="0"/>
              <a:t> 和一种用于同步支付通道更新的新型三方协议 </a:t>
            </a:r>
            <a:r>
              <a:rPr kumimoji="1" lang="en" altLang="zh-CN" dirty="0"/>
              <a:t>BlindHub</a:t>
            </a:r>
            <a:r>
              <a:rPr kumimoji="1" lang="zh-CN" altLang="en" dirty="0"/>
              <a:t>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5A38FB-C61B-6BBC-DD40-E669FC75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1E24F6-0F7F-9323-465E-988C60B8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52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91061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E2389-2856-1E6E-9C5B-062AD3BCD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本文总结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29F650-2B7B-A3A4-3DD8-FCBB4F060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本文提出了第一个比特币兼容的 </a:t>
            </a:r>
            <a:r>
              <a:rPr kumimoji="1" lang="en" altLang="zh-CN" dirty="0"/>
              <a:t>PCH</a:t>
            </a:r>
            <a:r>
              <a:rPr kumimoji="1" lang="zh-CN" altLang="en-US" dirty="0"/>
              <a:t> 方案</a:t>
            </a:r>
            <a:r>
              <a:rPr kumimoji="1" lang="zh-CN" altLang="en" dirty="0"/>
              <a:t>，</a:t>
            </a:r>
            <a:r>
              <a:rPr kumimoji="1" lang="zh-CN" altLang="en-US" dirty="0"/>
              <a:t>实现了交易金额隐私性、交易关系匿名性和可变金额的支付。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为实现这一目标，本文提出了一种隐私保护新型支付通道协议 </a:t>
            </a:r>
            <a:r>
              <a:rPr kumimoji="1" lang="en" altLang="zh-CN" dirty="0"/>
              <a:t>BlindChannel</a:t>
            </a:r>
            <a:r>
              <a:rPr kumimoji="1" lang="zh-CN" altLang="en-US" dirty="0"/>
              <a:t> 和一种用于同步支付通道更新的新型三方协议 </a:t>
            </a:r>
            <a:r>
              <a:rPr kumimoji="1" lang="en" altLang="zh-CN" dirty="0"/>
              <a:t>BlindHub</a:t>
            </a:r>
            <a:r>
              <a:rPr kumimoji="1" lang="zh-CN" altLang="en" dirty="0"/>
              <a:t>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最后，本文对其安全性进行了形式化分析，并给出了具体实现，以说明其实用性。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5A38FB-C61B-6BBC-DD40-E669FC75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1E24F6-0F7F-9323-465E-988C60B8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53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12513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未来展望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Lightning</a:t>
            </a:r>
            <a:r>
              <a:rPr kumimoji="1" lang="zh-CN" altLang="en-US" b="1" i="1" dirty="0">
                <a:solidFill>
                  <a:srgbClr val="042554"/>
                </a:solidFill>
              </a:rPr>
              <a:t> </a:t>
            </a:r>
            <a:r>
              <a:rPr kumimoji="1" lang="en-US" altLang="zh-CN" b="1" i="1" dirty="0">
                <a:solidFill>
                  <a:srgbClr val="042554"/>
                </a:solidFill>
              </a:rPr>
              <a:t>Network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保障支付的原子性，子通道状态更新一致，但不隐藏交易双方的支付关系。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TumbleBit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引入“谜题承诺</a:t>
            </a:r>
            <a:r>
              <a:rPr kumimoji="1" lang="en-US" altLang="zh-CN" dirty="0"/>
              <a:t>-</a:t>
            </a:r>
            <a:r>
              <a:rPr kumimoji="1" lang="zh-CN" altLang="en-US" dirty="0"/>
              <a:t>谜题解决”范式，隐藏交易双方的支付关系。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zh-CN" altLang="en-US" b="1" i="1" dirty="0">
                <a:solidFill>
                  <a:srgbClr val="042554"/>
                </a:solidFill>
              </a:rPr>
              <a:t>：</a:t>
            </a:r>
            <a:r>
              <a:rPr kumimoji="1" lang="zh-CN" altLang="en-US" dirty="0"/>
              <a:t>延用 </a:t>
            </a:r>
            <a:r>
              <a:rPr kumimoji="1" lang="en-US" altLang="zh-CN" dirty="0"/>
              <a:t>TumbleBit</a:t>
            </a:r>
            <a:r>
              <a:rPr kumimoji="1" lang="zh-CN" altLang="en-US" dirty="0"/>
              <a:t> 方案，使用零知识证明构造更通用的方案。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+</a:t>
            </a:r>
            <a:r>
              <a:rPr kumimoji="1" lang="zh-CN" altLang="en-US" b="1" i="1" baseline="30000" dirty="0">
                <a:solidFill>
                  <a:srgbClr val="042554"/>
                </a:solidFill>
              </a:rPr>
              <a:t> </a:t>
            </a:r>
            <a:r>
              <a:rPr kumimoji="1" lang="zh-CN" altLang="en-US" dirty="0"/>
              <a:t>和 </a:t>
            </a:r>
            <a:r>
              <a:rPr kumimoji="1" lang="en-US" altLang="zh-CN" b="1" i="1" dirty="0">
                <a:solidFill>
                  <a:srgbClr val="042554"/>
                </a:solidFill>
              </a:rPr>
              <a:t>A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2</a:t>
            </a:r>
            <a:r>
              <a:rPr kumimoji="1" lang="en-US" altLang="zh-CN" b="1" i="1" dirty="0">
                <a:solidFill>
                  <a:srgbClr val="042554"/>
                </a:solidFill>
              </a:rPr>
              <a:t>L</a:t>
            </a:r>
            <a:r>
              <a:rPr kumimoji="1" lang="en-US" altLang="zh-CN" b="1" i="1" baseline="30000" dirty="0">
                <a:solidFill>
                  <a:srgbClr val="042554"/>
                </a:solidFill>
              </a:rPr>
              <a:t>UC</a:t>
            </a:r>
            <a:r>
              <a:rPr kumimoji="1" lang="zh-CN" altLang="en-US" b="1" i="1" dirty="0"/>
              <a:t>：</a:t>
            </a:r>
            <a:r>
              <a:rPr kumimoji="1" lang="zh-CN" altLang="en-US" dirty="0"/>
              <a:t>修正 </a:t>
            </a:r>
            <a:r>
              <a:rPr kumimoji="1" lang="en-US" altLang="zh-CN" dirty="0"/>
              <a:t>A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L</a:t>
            </a:r>
            <a:r>
              <a:rPr kumimoji="1" lang="zh-CN" altLang="en-US" dirty="0"/>
              <a:t> 方案的安全缺陷（代价是更多群操作）。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115740"/>
                </a:solidFill>
              </a:rPr>
              <a:t>Perun</a:t>
            </a:r>
            <a:r>
              <a:rPr kumimoji="1" lang="zh-CN" altLang="en-US" b="1" i="1" dirty="0">
                <a:solidFill>
                  <a:srgbClr val="115740"/>
                </a:solidFill>
              </a:rPr>
              <a:t>、</a:t>
            </a:r>
            <a:r>
              <a:rPr kumimoji="1" lang="en-US" altLang="zh-CN" b="1" i="1" dirty="0">
                <a:solidFill>
                  <a:srgbClr val="115740"/>
                </a:solidFill>
              </a:rPr>
              <a:t>NOCUST</a:t>
            </a:r>
            <a:r>
              <a:rPr kumimoji="1" lang="zh-CN" altLang="en-US" b="1" i="1" dirty="0">
                <a:solidFill>
                  <a:srgbClr val="115740"/>
                </a:solidFill>
              </a:rPr>
              <a:t>、</a:t>
            </a:r>
            <a:r>
              <a:rPr kumimoji="1" lang="en-US" altLang="zh-CN" b="1" i="1" dirty="0">
                <a:solidFill>
                  <a:srgbClr val="115740"/>
                </a:solidFill>
              </a:rPr>
              <a:t>MixCT</a:t>
            </a:r>
            <a:r>
              <a:rPr kumimoji="1" lang="zh-CN" altLang="en-US" b="1" i="1" dirty="0">
                <a:solidFill>
                  <a:srgbClr val="115740"/>
                </a:solidFill>
              </a:rPr>
              <a:t>、</a:t>
            </a:r>
            <a:r>
              <a:rPr kumimoji="1" lang="en-US" altLang="zh-CN" b="1" i="1" dirty="0">
                <a:solidFill>
                  <a:srgbClr val="115740"/>
                </a:solidFill>
              </a:rPr>
              <a:t>TeeChain</a:t>
            </a:r>
            <a:r>
              <a:rPr kumimoji="1" lang="zh-CN" altLang="en-US" b="1" i="1" dirty="0">
                <a:solidFill>
                  <a:srgbClr val="115740"/>
                </a:solidFill>
              </a:rPr>
              <a:t>、</a:t>
            </a:r>
            <a:r>
              <a:rPr kumimoji="1" lang="en-US" altLang="zh-CN" b="1" i="1" dirty="0">
                <a:solidFill>
                  <a:srgbClr val="115740"/>
                </a:solidFill>
              </a:rPr>
              <a:t>Bolt</a:t>
            </a:r>
            <a:r>
              <a:rPr kumimoji="1" lang="zh-CN" altLang="en-US" b="1" i="1" dirty="0">
                <a:solidFill>
                  <a:srgbClr val="115740"/>
                </a:solidFill>
              </a:rPr>
              <a:t> </a:t>
            </a:r>
            <a:r>
              <a:rPr kumimoji="1" lang="en-US" altLang="zh-CN" b="1" i="1" dirty="0">
                <a:solidFill>
                  <a:srgbClr val="115740"/>
                </a:solidFill>
              </a:rPr>
              <a:t>……</a:t>
            </a:r>
          </a:p>
          <a:p>
            <a:pPr marL="342900" indent="-342900">
              <a:buFont typeface="Wingdings" pitchFamily="2" charset="2"/>
              <a:buChar char="l"/>
            </a:pPr>
            <a:r>
              <a:rPr kumimoji="1" lang="en-US" altLang="zh-CN" b="1" i="1" dirty="0">
                <a:solidFill>
                  <a:srgbClr val="115740"/>
                </a:solidFill>
              </a:rPr>
              <a:t>BlindHub</a:t>
            </a:r>
            <a:r>
              <a:rPr kumimoji="1" lang="zh-CN" altLang="en-US" b="1" i="1" dirty="0">
                <a:solidFill>
                  <a:srgbClr val="115740"/>
                </a:solidFill>
              </a:rPr>
              <a:t>：</a:t>
            </a:r>
            <a:r>
              <a:rPr kumimoji="1" lang="zh-CN" altLang="en-US" dirty="0"/>
              <a:t>沿用“谜题承诺</a:t>
            </a:r>
            <a:r>
              <a:rPr kumimoji="1" lang="en-US" altLang="zh-CN" dirty="0"/>
              <a:t>-</a:t>
            </a:r>
            <a:r>
              <a:rPr kumimoji="1" lang="zh-CN" altLang="en-US" dirty="0"/>
              <a:t>谜题解决”范式，将交易金额引入谜题中。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54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7A5E326-0A21-2293-AC37-740655A0C017}"/>
              </a:ext>
            </a:extLst>
          </p:cNvPr>
          <p:cNvGrpSpPr/>
          <p:nvPr/>
        </p:nvGrpSpPr>
        <p:grpSpPr>
          <a:xfrm>
            <a:off x="830316" y="4441792"/>
            <a:ext cx="7966843" cy="1698186"/>
            <a:chOff x="830316" y="5034455"/>
            <a:chExt cx="7966843" cy="1698186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58A5EB1-18AE-20D2-68CF-63C879EDFB73}"/>
                </a:ext>
              </a:extLst>
            </p:cNvPr>
            <p:cNvSpPr/>
            <p:nvPr/>
          </p:nvSpPr>
          <p:spPr>
            <a:xfrm>
              <a:off x="830317" y="5034455"/>
              <a:ext cx="7966842" cy="451945"/>
            </a:xfrm>
            <a:prstGeom prst="rect">
              <a:avLst/>
            </a:prstGeom>
            <a:solidFill>
              <a:srgbClr val="C00000">
                <a:alpha val="5000"/>
              </a:srgbClr>
            </a:solidFill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B69068D-3749-C999-CA5E-91E82693552B}"/>
                </a:ext>
              </a:extLst>
            </p:cNvPr>
            <p:cNvSpPr txBox="1"/>
            <p:nvPr/>
          </p:nvSpPr>
          <p:spPr>
            <a:xfrm>
              <a:off x="830316" y="5564821"/>
              <a:ext cx="7966843" cy="116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+mj-ea"/>
                <a:buAutoNum type="circleNumDbPlain"/>
              </a:pP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有限不可链接性，不能抵抗中断攻击，匿名集受限于同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epoch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内活动用户数量。</a:t>
              </a:r>
              <a:endPara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ea"/>
                <a:buAutoNum type="circleNumDbPlain"/>
              </a:pP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使用零知识证明技术，通信开销巨大（～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87860KB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）。</a:t>
              </a:r>
              <a:endPara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  <a:p>
              <a:pPr marL="342900" indent="-342900">
                <a:lnSpc>
                  <a:spcPct val="150000"/>
                </a:lnSpc>
                <a:buFont typeface="+mj-ea"/>
                <a:buAutoNum type="circleNumDbPlain"/>
              </a:pP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不能抵抗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DoS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攻击，没有证明 </a:t>
              </a:r>
              <a:r>
                <a:rPr kumimoji="1" lang="en-US" altLang="zh-CN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UC</a:t>
              </a:r>
              <a:r>
                <a:rPr kumimoji="1" lang="zh-CN" altLang="en-US" sz="1600" b="1" dirty="0">
                  <a:solidFill>
                    <a:srgbClr val="C0000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安全。</a:t>
              </a:r>
              <a:endParaRPr kumimoji="1" lang="en-US" altLang="zh-CN" sz="1600" b="1" dirty="0">
                <a:solidFill>
                  <a:srgbClr val="C00000"/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DAB9572-1467-FAC1-B8EF-1B7DFA1B137E}"/>
              </a:ext>
            </a:extLst>
          </p:cNvPr>
          <p:cNvGrpSpPr/>
          <p:nvPr/>
        </p:nvGrpSpPr>
        <p:grpSpPr>
          <a:xfrm>
            <a:off x="438599" y="2192605"/>
            <a:ext cx="11316867" cy="3240000"/>
            <a:chOff x="438599" y="2192605"/>
            <a:chExt cx="11316867" cy="324000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7F7177-C36E-F020-0CDF-12F9F3E06584}"/>
                </a:ext>
              </a:extLst>
            </p:cNvPr>
            <p:cNvSpPr txBox="1"/>
            <p:nvPr/>
          </p:nvSpPr>
          <p:spPr>
            <a:xfrm>
              <a:off x="10588059" y="3388485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042554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固定金额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AD5DA8-CC7D-8872-C96C-062688A8B754}"/>
                </a:ext>
              </a:extLst>
            </p:cNvPr>
            <p:cNvSpPr txBox="1"/>
            <p:nvPr/>
          </p:nvSpPr>
          <p:spPr>
            <a:xfrm>
              <a:off x="10588060" y="3882042"/>
              <a:ext cx="1024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b="1" dirty="0">
                  <a:solidFill>
                    <a:srgbClr val="115740"/>
                  </a:solidFill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可变金额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F19F1BF0-2C67-47FD-D2A4-5A47BA388DEB}"/>
                </a:ext>
              </a:extLst>
            </p:cNvPr>
            <p:cNvCxnSpPr>
              <a:cxnSpLocks/>
            </p:cNvCxnSpPr>
            <p:nvPr/>
          </p:nvCxnSpPr>
          <p:spPr>
            <a:xfrm>
              <a:off x="438599" y="3812605"/>
              <a:ext cx="1127963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左右箭头 5">
              <a:extLst>
                <a:ext uri="{FF2B5EF4-FFF2-40B4-BE49-F238E27FC236}">
                  <a16:creationId xmlns:a16="http://schemas.microsoft.com/office/drawing/2014/main" id="{11162061-85BA-73CD-3804-3E7206D92520}"/>
                </a:ext>
              </a:extLst>
            </p:cNvPr>
            <p:cNvSpPr/>
            <p:nvPr/>
          </p:nvSpPr>
          <p:spPr>
            <a:xfrm rot="5400000">
              <a:off x="10045466" y="3722605"/>
              <a:ext cx="3240000" cy="180000"/>
            </a:xfrm>
            <a:prstGeom prst="leftRightArrow">
              <a:avLst/>
            </a:prstGeom>
            <a:gradFill>
              <a:gsLst>
                <a:gs pos="0">
                  <a:srgbClr val="042554"/>
                </a:gs>
                <a:gs pos="100000">
                  <a:srgbClr val="11574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47865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3C0D77-DF45-037A-5C2A-E6872F8FB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sz="2500" dirty="0"/>
              <a:t>Accio: Variable-Amount, Optimized-Unlinkable and NIZK-Free</a:t>
            </a:r>
            <a:br>
              <a:rPr kumimoji="1" lang="en" altLang="zh-CN" sz="2500" dirty="0"/>
            </a:br>
            <a:r>
              <a:rPr kumimoji="1" lang="en" altLang="zh-CN" sz="2500" dirty="0"/>
              <a:t>Off-Chain Payments via Hubs </a:t>
            </a:r>
            <a:r>
              <a:rPr kumimoji="1" lang="en" altLang="zh-CN" sz="2500" dirty="0">
                <a:solidFill>
                  <a:srgbClr val="115740"/>
                </a:solidFill>
              </a:rPr>
              <a:t>(CCS ’23)</a:t>
            </a:r>
            <a:endParaRPr kumimoji="1" lang="zh-CN" altLang="en-US" sz="2500" dirty="0">
              <a:solidFill>
                <a:srgbClr val="11574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2D1FDCFA-C205-5464-F549-3FF4B50D0140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每笔支付链下存储开销 </a:t>
                </a:r>
                <a14:m>
                  <m:oMath xmlns:m="http://schemas.openxmlformats.org/officeDocument/2006/math">
                    <m:r>
                      <a:rPr kumimoji="1" lang="en-US" altLang="zh-CN" sz="20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↓</m:t>
                    </m:r>
                  </m:oMath>
                </a14:m>
                <a:r>
                  <a:rPr kumimoji="1" lang="en-US" altLang="zh-CN" sz="2000" dirty="0">
                    <a:solidFill>
                      <a:srgbClr val="C00000"/>
                    </a:solidFill>
                  </a:rPr>
                  <a:t>10</a:t>
                </a:r>
                <a:r>
                  <a:rPr kumimoji="1" lang="en-US" altLang="zh-CN" sz="2000" baseline="30000" dirty="0">
                    <a:solidFill>
                      <a:srgbClr val="C00000"/>
                    </a:solidFill>
                  </a:rPr>
                  <a:t>4 </a:t>
                </a:r>
                <a:r>
                  <a:rPr kumimoji="1" lang="zh-CN" altLang="en-US" dirty="0"/>
                  <a:t>，通信轮数减少，计算效率提高约 </a:t>
                </a:r>
                <a:r>
                  <a:rPr kumimoji="1" lang="en-US" altLang="zh-CN" dirty="0">
                    <a:solidFill>
                      <a:srgbClr val="C00000"/>
                    </a:solidFill>
                  </a:rPr>
                  <a:t>10</a:t>
                </a:r>
                <a:r>
                  <a:rPr kumimoji="1" lang="zh-CN" altLang="en-US" dirty="0">
                    <a:solidFill>
                      <a:srgbClr val="C00000"/>
                    </a:solidFill>
                  </a:rPr>
                  <a:t> 倍</a:t>
                </a:r>
                <a:r>
                  <a:rPr kumimoji="1" lang="zh-CN" altLang="en-US" dirty="0"/>
                  <a:t>。</a:t>
                </a:r>
                <a:endParaRPr kumimoji="1" lang="zh-CN" altLang="en-US" sz="2000" baseline="30000" dirty="0">
                  <a:solidFill>
                    <a:srgbClr val="115740"/>
                  </a:solidFill>
                </a:endParaRPr>
              </a:p>
            </p:txBody>
          </p:sp>
        </mc:Choice>
        <mc:Fallback xmlns="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2D1FDCFA-C205-5464-F549-3FF4B50D01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A398B72F-1840-583E-B2B3-052B561F3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598" y="2326275"/>
            <a:ext cx="7920000" cy="214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00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5B5B8-45A5-2C5A-50C7-BF6C324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AA3BC-E60E-2267-7208-BE7D65589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摘要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/>
              <a:t>研究背景</a:t>
            </a:r>
            <a:endParaRPr kumimoji="1"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研究动机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方案概述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方案性能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  <a:p>
            <a:pPr marL="457200" indent="-457200">
              <a:buFont typeface="+mj-ea"/>
              <a:buAutoNum type="circleNumDbPlain"/>
            </a:pPr>
            <a:r>
              <a:rPr kumimoji="1" lang="zh-CN" altLang="en-US" dirty="0">
                <a:solidFill>
                  <a:schemeClr val="bg2">
                    <a:lumMod val="90000"/>
                  </a:schemeClr>
                </a:solidFill>
              </a:rPr>
              <a:t>总结与展望</a:t>
            </a:r>
            <a:endParaRPr kumimoji="1"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AB491-1A45-06AC-4476-C512E978D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F8B774-6798-586E-B5F0-B51690654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6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1374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传统区块链系统中的身份隐私保护机制：假名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广播。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7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F76CF1-851E-F45A-73E1-4A1E8CBC809B}"/>
              </a:ext>
            </a:extLst>
          </p:cNvPr>
          <p:cNvSpPr txBox="1">
            <a:spLocks/>
          </p:cNvSpPr>
          <p:nvPr/>
        </p:nvSpPr>
        <p:spPr>
          <a:xfrm>
            <a:off x="8006962" y="734390"/>
            <a:ext cx="371127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身份隐私：从链上谈起</a:t>
            </a:r>
          </a:p>
        </p:txBody>
      </p:sp>
    </p:spTree>
    <p:extLst>
      <p:ext uri="{BB962C8B-B14F-4D97-AF65-F5344CB8AC3E}">
        <p14:creationId xmlns:p14="http://schemas.microsoft.com/office/powerpoint/2010/main" val="1599174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传统区块链系统中的身份隐私保护机制：假名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广播。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区块链账本所有交易记录对网络中所有节点公开可见。因此，攻击者可以通过分析账本进行攻击：</a:t>
            </a:r>
            <a:endParaRPr kumimoji="1" lang="en-US" altLang="zh-CN" dirty="0"/>
          </a:p>
          <a:p>
            <a:pPr marL="1143000" lvl="1" indent="-457200">
              <a:lnSpc>
                <a:spcPct val="150000"/>
              </a:lnSpc>
              <a:buFont typeface="+mj-ea"/>
              <a:buAutoNum type="circleNumDbPlain"/>
            </a:pPr>
            <a:r>
              <a:rPr kumimoji="1" lang="zh-CN" altLang="en-US" sz="20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多输入交易的所有输入地址为同一用户所持有；</a:t>
            </a:r>
            <a:endParaRPr kumimoji="1" lang="en-US" altLang="zh-CN" sz="2000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  <a:p>
            <a:pPr marL="1143000" lvl="1" indent="-457200">
              <a:lnSpc>
                <a:spcPct val="150000"/>
              </a:lnSpc>
              <a:buFont typeface="+mj-ea"/>
              <a:buAutoNum type="circleNumDbPlain"/>
            </a:pPr>
            <a:r>
              <a:rPr kumimoji="1" lang="zh-CN" altLang="en-US" sz="20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交易的找零地址和输入地址为同一用户所持有。</a:t>
            </a:r>
            <a:endParaRPr kumimoji="1" lang="en-US" altLang="zh-CN" sz="2000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8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F76CF1-851E-F45A-73E1-4A1E8CBC809B}"/>
              </a:ext>
            </a:extLst>
          </p:cNvPr>
          <p:cNvSpPr txBox="1">
            <a:spLocks/>
          </p:cNvSpPr>
          <p:nvPr/>
        </p:nvSpPr>
        <p:spPr>
          <a:xfrm>
            <a:off x="8006962" y="734390"/>
            <a:ext cx="371127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身份隐私：从链上谈起</a:t>
            </a:r>
          </a:p>
        </p:txBody>
      </p:sp>
    </p:spTree>
    <p:extLst>
      <p:ext uri="{BB962C8B-B14F-4D97-AF65-F5344CB8AC3E}">
        <p14:creationId xmlns:p14="http://schemas.microsoft.com/office/powerpoint/2010/main" val="1891149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A97DE-C01D-E044-4152-E2D10A7B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0C54B-D790-B23D-EC08-2734678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传统区块链系统中的身份隐私保护机制：假名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广播。</a:t>
            </a:r>
            <a:endParaRPr kumimoji="1" lang="en-US" altLang="zh-CN" dirty="0"/>
          </a:p>
          <a:p>
            <a:pPr marL="342900" indent="-342900">
              <a:buFont typeface="Wingdings" pitchFamily="2" charset="2"/>
              <a:buChar char="l"/>
            </a:pPr>
            <a:r>
              <a:rPr kumimoji="1" lang="zh-CN" altLang="en-US" dirty="0"/>
              <a:t>区块链账本所有交易记录对网络中所有节点公开可见。因此，攻击者可以通过分析账本进行攻击：</a:t>
            </a:r>
            <a:endParaRPr kumimoji="1" lang="en-US" altLang="zh-CN" dirty="0"/>
          </a:p>
          <a:p>
            <a:pPr marL="1143000" lvl="1" indent="-457200">
              <a:lnSpc>
                <a:spcPct val="150000"/>
              </a:lnSpc>
              <a:buFont typeface="+mj-ea"/>
              <a:buAutoNum type="circleNumDbPlain"/>
            </a:pPr>
            <a:r>
              <a:rPr kumimoji="1" lang="zh-CN" altLang="en-US" sz="20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多输入交易的所有输入地址为同一用户所持有；</a:t>
            </a:r>
            <a:endParaRPr kumimoji="1" lang="en-US" altLang="zh-CN" sz="2000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  <a:p>
            <a:pPr marL="1143000" lvl="1" indent="-457200">
              <a:lnSpc>
                <a:spcPct val="150000"/>
              </a:lnSpc>
              <a:buFont typeface="+mj-ea"/>
              <a:buAutoNum type="circleNumDbPlain"/>
            </a:pPr>
            <a:r>
              <a:rPr kumimoji="1" lang="zh-CN" altLang="en-US" sz="2000" dirty="0"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交易的找零地址和输入地址为同一用户所持有。</a:t>
            </a:r>
            <a:endParaRPr kumimoji="1" lang="en-US" altLang="zh-CN" sz="2000" dirty="0">
              <a:latin typeface="Alibaba PuHuiTi 3.0 55 Regular" pitchFamily="18" charset="-122"/>
              <a:ea typeface="Alibaba PuHuiTi 3.0 55 Regular" pitchFamily="18" charset="-122"/>
              <a:cs typeface="Alibaba PuHuiTi 3.0 55 Regular" pitchFamily="18" charset="-122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混币方案：</a:t>
            </a:r>
            <a:r>
              <a:rPr kumimoji="1" lang="en-US" altLang="zh-CN" b="1" i="1" dirty="0">
                <a:solidFill>
                  <a:srgbClr val="042554"/>
                </a:solidFill>
              </a:rPr>
              <a:t>MixCoin</a:t>
            </a:r>
            <a:r>
              <a:rPr kumimoji="1" lang="zh-CN" altLang="en-US" dirty="0"/>
              <a:t> 和 </a:t>
            </a:r>
            <a:r>
              <a:rPr kumimoji="1" lang="en-US" altLang="zh-CN" b="1" i="1" dirty="0">
                <a:solidFill>
                  <a:srgbClr val="115740"/>
                </a:solidFill>
              </a:rPr>
              <a:t>BlindCoin</a:t>
            </a:r>
            <a:r>
              <a:rPr kumimoji="1" lang="zh-CN" altLang="en-US" dirty="0"/>
              <a:t> 方案。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0E5E6-51CD-3663-6D90-C770B489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62192-6A30-1846-B8D5-6B9A1CA436C4}" type="datetime1">
              <a:rPr kumimoji="1" lang="zh-CN" altLang="en-US" smtClean="0"/>
              <a:pPr/>
              <a:t>2024/4/25</a:t>
            </a:fld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3F473C-9F84-A7C7-9D1D-CA721F54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zh-CN" altLang="en-US"/>
              <a:t>第</a:t>
            </a:r>
            <a:fld id="{47C59260-61C2-334C-98D4-5759D7007D41}" type="slidenum">
              <a:rPr kumimoji="1" lang="zh-CN" altLang="en-US" smtClean="0"/>
              <a:pPr/>
              <a:t>9</a:t>
            </a:fld>
            <a:r>
              <a:rPr kumimoji="1" lang="zh-CN" altLang="en-US"/>
              <a:t>页</a:t>
            </a:r>
            <a:endParaRPr kumimoji="1" lang="zh-CN" altLang="en-US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B4ED4FD2-1950-74FE-DB25-FFD7C2ED8F99}"/>
              </a:ext>
            </a:extLst>
          </p:cNvPr>
          <p:cNvGrpSpPr/>
          <p:nvPr/>
        </p:nvGrpSpPr>
        <p:grpSpPr>
          <a:xfrm>
            <a:off x="438599" y="4340350"/>
            <a:ext cx="11279635" cy="2381125"/>
            <a:chOff x="438599" y="4340350"/>
            <a:chExt cx="11279635" cy="2381125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A2C008C-5E2E-60AB-1273-C9FD8FAA33EF}"/>
                </a:ext>
              </a:extLst>
            </p:cNvPr>
            <p:cNvGrpSpPr/>
            <p:nvPr/>
          </p:nvGrpSpPr>
          <p:grpSpPr>
            <a:xfrm>
              <a:off x="438599" y="4340350"/>
              <a:ext cx="11279635" cy="1806350"/>
              <a:chOff x="438599" y="4340350"/>
              <a:chExt cx="11279635" cy="1806350"/>
            </a:xfrm>
          </p:grpSpPr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498B437A-8C6D-DE0F-A9F4-3224A4F619FE}"/>
                  </a:ext>
                </a:extLst>
              </p:cNvPr>
              <p:cNvSpPr/>
              <p:nvPr/>
            </p:nvSpPr>
            <p:spPr>
              <a:xfrm>
                <a:off x="10638234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若正常完成协议则销毁参数否则用户公开承诺</a:t>
                </a:r>
              </a:p>
            </p:txBody>
          </p:sp>
          <p:sp>
            <p:nvSpPr>
              <p:cNvPr id="10" name="圆角矩形 9">
                <a:extLst>
                  <a:ext uri="{FF2B5EF4-FFF2-40B4-BE49-F238E27FC236}">
                    <a16:creationId xmlns:a16="http://schemas.microsoft.com/office/drawing/2014/main" id="{CDADC9D1-0727-6714-BCDF-C59AADDA8EBC}"/>
                  </a:ext>
                </a:extLst>
              </p:cNvPr>
              <p:cNvSpPr/>
              <p:nvPr/>
            </p:nvSpPr>
            <p:spPr>
              <a:xfrm>
                <a:off x="438599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用户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向服务商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M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发送参数申请混币</a:t>
                </a:r>
              </a:p>
            </p:txBody>
          </p:sp>
          <p:sp>
            <p:nvSpPr>
              <p:cNvPr id="11" name="圆角矩形 10">
                <a:extLst>
                  <a:ext uri="{FF2B5EF4-FFF2-40B4-BE49-F238E27FC236}">
                    <a16:creationId xmlns:a16="http://schemas.microsoft.com/office/drawing/2014/main" id="{388C5DED-6F7B-A7C4-BF55-160FD34EC0F6}"/>
                  </a:ext>
                </a:extLst>
              </p:cNvPr>
              <p:cNvSpPr/>
              <p:nvPr/>
            </p:nvSpPr>
            <p:spPr>
              <a:xfrm>
                <a:off x="1895690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服务商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M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返回其他参数及签名承诺完成协商</a:t>
                </a:r>
              </a:p>
            </p:txBody>
          </p:sp>
          <p:sp>
            <p:nvSpPr>
              <p:cNvPr id="12" name="圆角矩形 11">
                <a:extLst>
                  <a:ext uri="{FF2B5EF4-FFF2-40B4-BE49-F238E27FC236}">
                    <a16:creationId xmlns:a16="http://schemas.microsoft.com/office/drawing/2014/main" id="{547BC58E-58B4-3216-EB72-E4D775E0F60C}"/>
                  </a:ext>
                </a:extLst>
              </p:cNvPr>
              <p:cNvSpPr/>
              <p:nvPr/>
            </p:nvSpPr>
            <p:spPr>
              <a:xfrm>
                <a:off x="3352781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用户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在约定时间前将资产发送到接收地址</a:t>
                </a:r>
              </a:p>
            </p:txBody>
          </p:sp>
          <p:sp>
            <p:nvSpPr>
              <p:cNvPr id="13" name="圆角矩形 12">
                <a:extLst>
                  <a:ext uri="{FF2B5EF4-FFF2-40B4-BE49-F238E27FC236}">
                    <a16:creationId xmlns:a16="http://schemas.microsoft.com/office/drawing/2014/main" id="{E7C1B3D4-4ABE-A1EE-51CD-6C20F0A5D0CF}"/>
                  </a:ext>
                </a:extLst>
              </p:cNvPr>
              <p:cNvSpPr/>
              <p:nvPr/>
            </p:nvSpPr>
            <p:spPr>
              <a:xfrm>
                <a:off x="4809872" y="4340350"/>
                <a:ext cx="1080000" cy="1800000"/>
              </a:xfrm>
              <a:prstGeom prst="roundRect">
                <a:avLst/>
              </a:prstGeom>
              <a:solidFill>
                <a:srgbClr val="115740">
                  <a:alpha val="5000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服务商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M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在账本公开对盲化输出地址的签名</a:t>
                </a:r>
              </a:p>
            </p:txBody>
          </p:sp>
          <p:sp>
            <p:nvSpPr>
              <p:cNvPr id="14" name="圆角矩形 13">
                <a:extLst>
                  <a:ext uri="{FF2B5EF4-FFF2-40B4-BE49-F238E27FC236}">
                    <a16:creationId xmlns:a16="http://schemas.microsoft.com/office/drawing/2014/main" id="{F08FEEE3-9A12-3924-84FE-E07F08973701}"/>
                  </a:ext>
                </a:extLst>
              </p:cNvPr>
              <p:cNvSpPr/>
              <p:nvPr/>
            </p:nvSpPr>
            <p:spPr>
              <a:xfrm>
                <a:off x="6266963" y="4340350"/>
                <a:ext cx="1080000" cy="1800000"/>
              </a:xfrm>
              <a:prstGeom prst="roundRect">
                <a:avLst/>
              </a:prstGeom>
              <a:solidFill>
                <a:srgbClr val="115740">
                  <a:alpha val="5000"/>
                </a:srgbClr>
              </a:solidFill>
              <a:ln>
                <a:solidFill>
                  <a:srgbClr val="115740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使用新身份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A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‘在账本公开去盲化后的输出地址签名</a:t>
                </a:r>
              </a:p>
            </p:txBody>
          </p:sp>
          <p:sp>
            <p:nvSpPr>
              <p:cNvPr id="15" name="圆角矩形 14">
                <a:extLst>
                  <a:ext uri="{FF2B5EF4-FFF2-40B4-BE49-F238E27FC236}">
                    <a16:creationId xmlns:a16="http://schemas.microsoft.com/office/drawing/2014/main" id="{708C0228-911D-90A7-D90D-89D105E68BFD}"/>
                  </a:ext>
                </a:extLst>
              </p:cNvPr>
              <p:cNvSpPr/>
              <p:nvPr/>
            </p:nvSpPr>
            <p:spPr>
              <a:xfrm>
                <a:off x="7724054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服务商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M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根据协商参数与新区块值计算手续费</a:t>
                </a:r>
              </a:p>
            </p:txBody>
          </p:sp>
          <p:sp>
            <p:nvSpPr>
              <p:cNvPr id="16" name="圆角矩形 15">
                <a:extLst>
                  <a:ext uri="{FF2B5EF4-FFF2-40B4-BE49-F238E27FC236}">
                    <a16:creationId xmlns:a16="http://schemas.microsoft.com/office/drawing/2014/main" id="{0187B5A3-9B39-CEE9-C9B2-5003295BEB3B}"/>
                  </a:ext>
                </a:extLst>
              </p:cNvPr>
              <p:cNvSpPr/>
              <p:nvPr/>
            </p:nvSpPr>
            <p:spPr>
              <a:xfrm>
                <a:off x="9181145" y="4340350"/>
                <a:ext cx="1080000" cy="1800000"/>
              </a:xfrm>
              <a:prstGeom prst="roundRect">
                <a:avLst/>
              </a:prstGeom>
              <a:solidFill>
                <a:srgbClr val="042554">
                  <a:alpha val="5000"/>
                </a:srgbClr>
              </a:solidFill>
              <a:ln>
                <a:solidFill>
                  <a:srgbClr val="042554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服务商</a:t>
                </a:r>
                <a:r>
                  <a:rPr kumimoji="1" lang="en-US" altLang="zh-CN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M</a:t>
                </a:r>
                <a:r>
                  <a:rPr kumimoji="1" lang="zh-CN" altLang="en-US" sz="1600" dirty="0">
                    <a:solidFill>
                      <a:schemeClr val="tx1"/>
                    </a:solidFill>
                    <a:latin typeface="Alibaba PuHuiTi 3.0 55 Regular" pitchFamily="18" charset="-122"/>
                    <a:ea typeface="Alibaba PuHuiTi 3.0 55 Regular" pitchFamily="18" charset="-122"/>
                    <a:cs typeface="Alibaba PuHuiTi 3.0 55 Regular" pitchFamily="18" charset="-122"/>
                  </a:rPr>
                  <a:t>在约定时间前将资产返回到输出地址</a:t>
                </a:r>
              </a:p>
            </p:txBody>
          </p:sp>
          <p:cxnSp>
            <p:nvCxnSpPr>
              <p:cNvPr id="18" name="直线箭头连接符 17">
                <a:extLst>
                  <a:ext uri="{FF2B5EF4-FFF2-40B4-BE49-F238E27FC236}">
                    <a16:creationId xmlns:a16="http://schemas.microsoft.com/office/drawing/2014/main" id="{989278BC-D1DF-DA49-039D-5205C91B0FB1}"/>
                  </a:ext>
                </a:extLst>
              </p:cNvPr>
              <p:cNvCxnSpPr>
                <a:stCxn id="10" idx="3"/>
                <a:endCxn id="11" idx="1"/>
              </p:cNvCxnSpPr>
              <p:nvPr/>
            </p:nvCxnSpPr>
            <p:spPr>
              <a:xfrm>
                <a:off x="1518599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线箭头连接符 18">
                <a:extLst>
                  <a:ext uri="{FF2B5EF4-FFF2-40B4-BE49-F238E27FC236}">
                    <a16:creationId xmlns:a16="http://schemas.microsoft.com/office/drawing/2014/main" id="{B32370ED-AE84-061F-7F45-7E79C7129B26}"/>
                  </a:ext>
                </a:extLst>
              </p:cNvPr>
              <p:cNvCxnSpPr>
                <a:cxnSpLocks/>
                <a:stCxn id="11" idx="3"/>
                <a:endCxn id="12" idx="1"/>
              </p:cNvCxnSpPr>
              <p:nvPr/>
            </p:nvCxnSpPr>
            <p:spPr>
              <a:xfrm>
                <a:off x="2975690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线箭头连接符 21">
                <a:extLst>
                  <a:ext uri="{FF2B5EF4-FFF2-40B4-BE49-F238E27FC236}">
                    <a16:creationId xmlns:a16="http://schemas.microsoft.com/office/drawing/2014/main" id="{33B1EABB-BBF7-333B-CCCE-5372470CBAD0}"/>
                  </a:ext>
                </a:extLst>
              </p:cNvPr>
              <p:cNvCxnSpPr>
                <a:cxnSpLocks/>
                <a:stCxn id="12" idx="3"/>
                <a:endCxn id="13" idx="1"/>
              </p:cNvCxnSpPr>
              <p:nvPr/>
            </p:nvCxnSpPr>
            <p:spPr>
              <a:xfrm>
                <a:off x="4432781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线箭头连接符 24">
                <a:extLst>
                  <a:ext uri="{FF2B5EF4-FFF2-40B4-BE49-F238E27FC236}">
                    <a16:creationId xmlns:a16="http://schemas.microsoft.com/office/drawing/2014/main" id="{A321E045-E56A-2F97-CD75-7704D128091D}"/>
                  </a:ext>
                </a:extLst>
              </p:cNvPr>
              <p:cNvCxnSpPr>
                <a:cxnSpLocks/>
                <a:stCxn id="13" idx="3"/>
                <a:endCxn id="14" idx="1"/>
              </p:cNvCxnSpPr>
              <p:nvPr/>
            </p:nvCxnSpPr>
            <p:spPr>
              <a:xfrm>
                <a:off x="5889872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线箭头连接符 27">
                <a:extLst>
                  <a:ext uri="{FF2B5EF4-FFF2-40B4-BE49-F238E27FC236}">
                    <a16:creationId xmlns:a16="http://schemas.microsoft.com/office/drawing/2014/main" id="{AEDEBC72-52A8-E1F1-66AE-282BAE18768B}"/>
                  </a:ext>
                </a:extLst>
              </p:cNvPr>
              <p:cNvCxnSpPr>
                <a:cxnSpLocks/>
                <a:stCxn id="14" idx="3"/>
                <a:endCxn id="15" idx="1"/>
              </p:cNvCxnSpPr>
              <p:nvPr/>
            </p:nvCxnSpPr>
            <p:spPr>
              <a:xfrm>
                <a:off x="7346963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肘形连接符 31">
                <a:extLst>
                  <a:ext uri="{FF2B5EF4-FFF2-40B4-BE49-F238E27FC236}">
                    <a16:creationId xmlns:a16="http://schemas.microsoft.com/office/drawing/2014/main" id="{5B6C124A-8162-AA10-92EB-0B6E43CAF305}"/>
                  </a:ext>
                </a:extLst>
              </p:cNvPr>
              <p:cNvCxnSpPr>
                <a:stCxn id="12" idx="2"/>
                <a:endCxn id="15" idx="2"/>
              </p:cNvCxnSpPr>
              <p:nvPr/>
            </p:nvCxnSpPr>
            <p:spPr>
              <a:xfrm rot="16200000" flipH="1">
                <a:off x="6078417" y="3954713"/>
                <a:ext cx="12700" cy="4371273"/>
              </a:xfrm>
              <a:prstGeom prst="bentConnector3">
                <a:avLst>
                  <a:gd name="adj1" fmla="val 1800000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478AF940-C9E0-CB34-BC30-789F633DB4E9}"/>
                  </a:ext>
                </a:extLst>
              </p:cNvPr>
              <p:cNvCxnSpPr>
                <a:cxnSpLocks/>
                <a:stCxn id="15" idx="3"/>
                <a:endCxn id="16" idx="1"/>
              </p:cNvCxnSpPr>
              <p:nvPr/>
            </p:nvCxnSpPr>
            <p:spPr>
              <a:xfrm>
                <a:off x="8804054" y="5240350"/>
                <a:ext cx="37709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线箭头连接符 36">
                <a:extLst>
                  <a:ext uri="{FF2B5EF4-FFF2-40B4-BE49-F238E27FC236}">
                    <a16:creationId xmlns:a16="http://schemas.microsoft.com/office/drawing/2014/main" id="{D39435A5-AC6C-0087-2416-2799DE7DFB4A}"/>
                  </a:ext>
                </a:extLst>
              </p:cNvPr>
              <p:cNvCxnSpPr>
                <a:cxnSpLocks/>
                <a:stCxn id="16" idx="3"/>
                <a:endCxn id="9" idx="1"/>
              </p:cNvCxnSpPr>
              <p:nvPr/>
            </p:nvCxnSpPr>
            <p:spPr>
              <a:xfrm>
                <a:off x="10261145" y="5240350"/>
                <a:ext cx="37708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C238DDA-564E-A214-904B-F82608C22801}"/>
                </a:ext>
              </a:extLst>
            </p:cNvPr>
            <p:cNvSpPr txBox="1"/>
            <p:nvPr/>
          </p:nvSpPr>
          <p:spPr>
            <a:xfrm>
              <a:off x="4260405" y="6382921"/>
              <a:ext cx="36711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图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1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MixCoin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和 </a:t>
              </a:r>
              <a:r>
                <a:rPr kumimoji="1" lang="en-US" altLang="zh-CN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BlindCoin</a:t>
              </a:r>
              <a:r>
                <a:rPr kumimoji="1" lang="zh-CN" altLang="en-US" sz="1600" dirty="0">
                  <a:latin typeface="Alibaba PuHuiTi 3.0 55 Regular" pitchFamily="18" charset="-122"/>
                  <a:ea typeface="Alibaba PuHuiTi 3.0 55 Regular" pitchFamily="18" charset="-122"/>
                  <a:cs typeface="Alibaba PuHuiTi 3.0 55 Regular" pitchFamily="18" charset="-122"/>
                </a:rPr>
                <a:t> 协议流程图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DEF76CF1-851E-F45A-73E1-4A1E8CBC809B}"/>
              </a:ext>
            </a:extLst>
          </p:cNvPr>
          <p:cNvSpPr txBox="1">
            <a:spLocks/>
          </p:cNvSpPr>
          <p:nvPr/>
        </p:nvSpPr>
        <p:spPr>
          <a:xfrm>
            <a:off x="8006962" y="734390"/>
            <a:ext cx="371127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>
                    <a:lumMod val="50000"/>
                  </a:schemeClr>
                </a:solidFill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rPr>
              <a:t>身份隐私：从链上谈起</a:t>
            </a:r>
          </a:p>
        </p:txBody>
      </p:sp>
    </p:spTree>
    <p:extLst>
      <p:ext uri="{BB962C8B-B14F-4D97-AF65-F5344CB8AC3E}">
        <p14:creationId xmlns:p14="http://schemas.microsoft.com/office/powerpoint/2010/main" val="4151698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4928</TotalTime>
  <Words>5234</Words>
  <Application>Microsoft Macintosh PowerPoint</Application>
  <PresentationFormat>宽屏</PresentationFormat>
  <Paragraphs>776</Paragraphs>
  <Slides>55</Slides>
  <Notes>41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3" baseType="lpstr">
      <vt:lpstr>Cambria Math</vt:lpstr>
      <vt:lpstr>等线</vt:lpstr>
      <vt:lpstr>Wingdings</vt:lpstr>
      <vt:lpstr>Alibaba PuHuiTi 3.0 55 Regular</vt:lpstr>
      <vt:lpstr>等线 Light</vt:lpstr>
      <vt:lpstr>Arial</vt:lpstr>
      <vt:lpstr>Times New Roman</vt:lpstr>
      <vt:lpstr>Office 主题​​</vt:lpstr>
      <vt:lpstr>BlindHub: Bitcoin-Compatible Privacy-Preserving Payment Channel Hubs Supporting Variable Amounts (IEEE S&amp;P ’23)</vt:lpstr>
      <vt:lpstr>目录</vt:lpstr>
      <vt:lpstr>摘要</vt:lpstr>
      <vt:lpstr>摘要</vt:lpstr>
      <vt:lpstr>摘要</vt:lpstr>
      <vt:lpstr>目录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研究背景</vt:lpstr>
      <vt:lpstr>目录</vt:lpstr>
      <vt:lpstr>研究动机</vt:lpstr>
      <vt:lpstr>目录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方案概述</vt:lpstr>
      <vt:lpstr>目录</vt:lpstr>
      <vt:lpstr>方案性能</vt:lpstr>
      <vt:lpstr>目录</vt:lpstr>
      <vt:lpstr>本文总结</vt:lpstr>
      <vt:lpstr>本文总结</vt:lpstr>
      <vt:lpstr>本文总结</vt:lpstr>
      <vt:lpstr>未来展望</vt:lpstr>
      <vt:lpstr>Accio: Variable-Amount, Optimized-Unlinkable and NIZK-Free Off-Chain Payments via Hubs (CCS ’23)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路路</dc:creator>
  <cp:lastModifiedBy>路 赵</cp:lastModifiedBy>
  <cp:revision>1622</cp:revision>
  <dcterms:created xsi:type="dcterms:W3CDTF">2024-03-12T06:11:58Z</dcterms:created>
  <dcterms:modified xsi:type="dcterms:W3CDTF">2024-04-25T13:06:50Z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2024-03-12T06:12:32Z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3b4a368b-e3f9-4a1f-a5bc-41373fe97f07</vt:lpwstr>
  </property>
  <property fmtid="{D5CDD505-2E9C-101B-9397-08002B2CF9AE}" pid="7" name="MSIP_Label_defa4170-0d19-0005-0004-bc88714345d2_ActionId">
    <vt:lpwstr>f6e772e0-8593-4c91-b76b-5b3c68c5d0a6</vt:lpwstr>
  </property>
  <property fmtid="{D5CDD505-2E9C-101B-9397-08002B2CF9AE}" pid="8" name="MSIP_Label_defa4170-0d19-0005-0004-bc88714345d2_ContentBits">
    <vt:lpwstr>0</vt:lpwstr>
  </property>
</Properties>
</file>

<file path=docProps/thumbnail.jpeg>
</file>